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72" r:id="rId5"/>
    <p:sldId id="259" r:id="rId6"/>
    <p:sldId id="273" r:id="rId7"/>
    <p:sldId id="260" r:id="rId8"/>
    <p:sldId id="274" r:id="rId9"/>
    <p:sldId id="28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90FE42-C827-4B74-AC92-15E28289CBA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6BD5A7A-2288-44AE-9506-EA8C92807F41}">
      <dgm:prSet/>
      <dgm:spPr/>
      <dgm:t>
        <a:bodyPr/>
        <a:lstStyle/>
        <a:p>
          <a:r>
            <a:rPr lang="en-US" b="1" dirty="0" err="1"/>
            <a:t>Menadžment</a:t>
          </a:r>
          <a:r>
            <a:rPr lang="en-US" b="1" dirty="0"/>
            <a:t> </a:t>
          </a:r>
          <a:r>
            <a:rPr lang="en-US" dirty="0"/>
            <a:t>je </a:t>
          </a:r>
          <a:r>
            <a:rPr lang="en-US" dirty="0" err="1"/>
            <a:t>proces</a:t>
          </a:r>
          <a:r>
            <a:rPr lang="en-US" dirty="0"/>
            <a:t> u </a:t>
          </a:r>
          <a:r>
            <a:rPr lang="en-US" dirty="0" err="1"/>
            <a:t>kojem</a:t>
          </a:r>
          <a:r>
            <a:rPr lang="en-US" dirty="0"/>
            <a:t> se </a:t>
          </a:r>
          <a:r>
            <a:rPr lang="en-US" dirty="0" err="1"/>
            <a:t>raspoloživi</a:t>
          </a:r>
          <a:r>
            <a:rPr lang="en-US" dirty="0"/>
            <a:t> </a:t>
          </a:r>
          <a:r>
            <a:rPr lang="en-US" dirty="0" err="1"/>
            <a:t>resursi</a:t>
          </a:r>
          <a:r>
            <a:rPr lang="hr-HR" dirty="0"/>
            <a:t> - </a:t>
          </a:r>
          <a:r>
            <a:rPr lang="en-US" dirty="0" err="1"/>
            <a:t>inputi</a:t>
          </a:r>
          <a:r>
            <a:rPr lang="en-US" dirty="0"/>
            <a:t> </a:t>
          </a:r>
          <a:r>
            <a:rPr lang="en-US" dirty="0" err="1"/>
            <a:t>pretvaraju</a:t>
          </a:r>
          <a:r>
            <a:rPr lang="en-US" dirty="0"/>
            <a:t> u </a:t>
          </a:r>
          <a:r>
            <a:rPr lang="en-US" dirty="0" err="1"/>
            <a:t>outpute</a:t>
          </a:r>
          <a:r>
            <a:rPr lang="en-US" dirty="0"/>
            <a:t>.</a:t>
          </a:r>
        </a:p>
      </dgm:t>
    </dgm:pt>
    <dgm:pt modelId="{E8C58BE4-2766-466F-B62B-8E35A412520E}" type="parTrans" cxnId="{F4EC51BD-1976-4C97-9BB6-3526460605B4}">
      <dgm:prSet/>
      <dgm:spPr/>
      <dgm:t>
        <a:bodyPr/>
        <a:lstStyle/>
        <a:p>
          <a:endParaRPr lang="en-US"/>
        </a:p>
      </dgm:t>
    </dgm:pt>
    <dgm:pt modelId="{EDD0E557-5DC5-4B18-8B62-35C85B8C2581}" type="sibTrans" cxnId="{F4EC51BD-1976-4C97-9BB6-3526460605B4}">
      <dgm:prSet/>
      <dgm:spPr/>
      <dgm:t>
        <a:bodyPr/>
        <a:lstStyle/>
        <a:p>
          <a:endParaRPr lang="en-US"/>
        </a:p>
      </dgm:t>
    </dgm:pt>
    <dgm:pt modelId="{E48A1612-C389-4165-822F-D2A67B1A1FC4}">
      <dgm:prSet/>
      <dgm:spPr/>
      <dgm:t>
        <a:bodyPr/>
        <a:lstStyle/>
        <a:p>
          <a:r>
            <a:rPr lang="en-US"/>
            <a:t>U tom procesu menadžeri planiraju, organiziraju, vode zaposlenike i kontroliraju rezultate.</a:t>
          </a:r>
        </a:p>
      </dgm:t>
    </dgm:pt>
    <dgm:pt modelId="{58FBE1FB-FED9-4EF6-9C88-3F5099DCA639}" type="parTrans" cxnId="{7B37114F-8D8D-4049-8130-3500CB5DA28B}">
      <dgm:prSet/>
      <dgm:spPr/>
      <dgm:t>
        <a:bodyPr/>
        <a:lstStyle/>
        <a:p>
          <a:endParaRPr lang="en-US"/>
        </a:p>
      </dgm:t>
    </dgm:pt>
    <dgm:pt modelId="{A1CD2852-26FD-449C-B932-8348A9C767D1}" type="sibTrans" cxnId="{7B37114F-8D8D-4049-8130-3500CB5DA28B}">
      <dgm:prSet/>
      <dgm:spPr/>
      <dgm:t>
        <a:bodyPr/>
        <a:lstStyle/>
        <a:p>
          <a:endParaRPr lang="en-US"/>
        </a:p>
      </dgm:t>
    </dgm:pt>
    <dgm:pt modelId="{89E64530-B226-4127-8E60-FBC5A3044234}">
      <dgm:prSet/>
      <dgm:spPr/>
      <dgm:t>
        <a:bodyPr/>
        <a:lstStyle/>
        <a:p>
          <a:r>
            <a:rPr lang="en-US"/>
            <a:t>Uspješnost menadžmenta ovisi o tome koliko su dobro organizirane funkcije menadžmenta.</a:t>
          </a:r>
        </a:p>
      </dgm:t>
    </dgm:pt>
    <dgm:pt modelId="{135D5D3A-C9DD-4FBD-9AD4-804F476A9734}" type="parTrans" cxnId="{CDAD8CFA-ACF0-4BF7-AD89-3BEBD50B61BA}">
      <dgm:prSet/>
      <dgm:spPr/>
      <dgm:t>
        <a:bodyPr/>
        <a:lstStyle/>
        <a:p>
          <a:endParaRPr lang="en-US"/>
        </a:p>
      </dgm:t>
    </dgm:pt>
    <dgm:pt modelId="{5D6FC36D-AA7A-41D4-8F25-C207E18F2961}" type="sibTrans" cxnId="{CDAD8CFA-ACF0-4BF7-AD89-3BEBD50B61BA}">
      <dgm:prSet/>
      <dgm:spPr/>
      <dgm:t>
        <a:bodyPr/>
        <a:lstStyle/>
        <a:p>
          <a:endParaRPr lang="en-US"/>
        </a:p>
      </dgm:t>
    </dgm:pt>
    <dgm:pt modelId="{7ED496EE-C909-4A8C-ADC2-6B757164D41C}" type="pres">
      <dgm:prSet presAssocID="{E390FE42-C827-4B74-AC92-15E28289CBAA}" presName="outerComposite" presStyleCnt="0">
        <dgm:presLayoutVars>
          <dgm:chMax val="5"/>
          <dgm:dir/>
          <dgm:resizeHandles val="exact"/>
        </dgm:presLayoutVars>
      </dgm:prSet>
      <dgm:spPr/>
    </dgm:pt>
    <dgm:pt modelId="{5662BA48-D14D-4046-804E-0A08284E460A}" type="pres">
      <dgm:prSet presAssocID="{E390FE42-C827-4B74-AC92-15E28289CBAA}" presName="dummyMaxCanvas" presStyleCnt="0">
        <dgm:presLayoutVars/>
      </dgm:prSet>
      <dgm:spPr/>
    </dgm:pt>
    <dgm:pt modelId="{77C7BAFC-FB4D-49FE-AAA1-DD4E6AB85BAE}" type="pres">
      <dgm:prSet presAssocID="{E390FE42-C827-4B74-AC92-15E28289CBAA}" presName="ThreeNodes_1" presStyleLbl="node1" presStyleIdx="0" presStyleCnt="3">
        <dgm:presLayoutVars>
          <dgm:bulletEnabled val="1"/>
        </dgm:presLayoutVars>
      </dgm:prSet>
      <dgm:spPr/>
    </dgm:pt>
    <dgm:pt modelId="{D2899810-76E1-4C6D-BEC9-27AF2C5D93F2}" type="pres">
      <dgm:prSet presAssocID="{E390FE42-C827-4B74-AC92-15E28289CBAA}" presName="ThreeNodes_2" presStyleLbl="node1" presStyleIdx="1" presStyleCnt="3">
        <dgm:presLayoutVars>
          <dgm:bulletEnabled val="1"/>
        </dgm:presLayoutVars>
      </dgm:prSet>
      <dgm:spPr/>
    </dgm:pt>
    <dgm:pt modelId="{011D09C5-CB46-4E40-A710-1A7EA8FF6649}" type="pres">
      <dgm:prSet presAssocID="{E390FE42-C827-4B74-AC92-15E28289CBAA}" presName="ThreeNodes_3" presStyleLbl="node1" presStyleIdx="2" presStyleCnt="3">
        <dgm:presLayoutVars>
          <dgm:bulletEnabled val="1"/>
        </dgm:presLayoutVars>
      </dgm:prSet>
      <dgm:spPr/>
    </dgm:pt>
    <dgm:pt modelId="{0C64E7DB-643D-4B1A-8886-57D0A770BC71}" type="pres">
      <dgm:prSet presAssocID="{E390FE42-C827-4B74-AC92-15E28289CBAA}" presName="ThreeConn_1-2" presStyleLbl="fgAccFollowNode1" presStyleIdx="0" presStyleCnt="2">
        <dgm:presLayoutVars>
          <dgm:bulletEnabled val="1"/>
        </dgm:presLayoutVars>
      </dgm:prSet>
      <dgm:spPr/>
    </dgm:pt>
    <dgm:pt modelId="{67496F62-53F2-490A-9D2D-DB032EE09899}" type="pres">
      <dgm:prSet presAssocID="{E390FE42-C827-4B74-AC92-15E28289CBAA}" presName="ThreeConn_2-3" presStyleLbl="fgAccFollowNode1" presStyleIdx="1" presStyleCnt="2">
        <dgm:presLayoutVars>
          <dgm:bulletEnabled val="1"/>
        </dgm:presLayoutVars>
      </dgm:prSet>
      <dgm:spPr/>
    </dgm:pt>
    <dgm:pt modelId="{475A279E-D607-4798-BF73-F23ECC33699B}" type="pres">
      <dgm:prSet presAssocID="{E390FE42-C827-4B74-AC92-15E28289CBAA}" presName="ThreeNodes_1_text" presStyleLbl="node1" presStyleIdx="2" presStyleCnt="3">
        <dgm:presLayoutVars>
          <dgm:bulletEnabled val="1"/>
        </dgm:presLayoutVars>
      </dgm:prSet>
      <dgm:spPr/>
    </dgm:pt>
    <dgm:pt modelId="{488BC1C8-E2EA-4E2A-8821-5F55EA0831DD}" type="pres">
      <dgm:prSet presAssocID="{E390FE42-C827-4B74-AC92-15E28289CBAA}" presName="ThreeNodes_2_text" presStyleLbl="node1" presStyleIdx="2" presStyleCnt="3">
        <dgm:presLayoutVars>
          <dgm:bulletEnabled val="1"/>
        </dgm:presLayoutVars>
      </dgm:prSet>
      <dgm:spPr/>
    </dgm:pt>
    <dgm:pt modelId="{3E7AFDA9-D5A1-4916-A555-0187AF75DCC8}" type="pres">
      <dgm:prSet presAssocID="{E390FE42-C827-4B74-AC92-15E28289CBAA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EF3556E-687A-46E6-B716-358676259D12}" type="presOf" srcId="{56BD5A7A-2288-44AE-9506-EA8C92807F41}" destId="{475A279E-D607-4798-BF73-F23ECC33699B}" srcOrd="1" destOrd="0" presId="urn:microsoft.com/office/officeart/2005/8/layout/vProcess5"/>
    <dgm:cxn modelId="{7B37114F-8D8D-4049-8130-3500CB5DA28B}" srcId="{E390FE42-C827-4B74-AC92-15E28289CBAA}" destId="{E48A1612-C389-4165-822F-D2A67B1A1FC4}" srcOrd="1" destOrd="0" parTransId="{58FBE1FB-FED9-4EF6-9C88-3F5099DCA639}" sibTransId="{A1CD2852-26FD-449C-B932-8348A9C767D1}"/>
    <dgm:cxn modelId="{C4393C50-2395-49EC-8803-7CBB16F5CB9A}" type="presOf" srcId="{89E64530-B226-4127-8E60-FBC5A3044234}" destId="{011D09C5-CB46-4E40-A710-1A7EA8FF6649}" srcOrd="0" destOrd="0" presId="urn:microsoft.com/office/officeart/2005/8/layout/vProcess5"/>
    <dgm:cxn modelId="{EF27B37A-CF67-4D2B-8D56-E854DFBB2F90}" type="presOf" srcId="{E390FE42-C827-4B74-AC92-15E28289CBAA}" destId="{7ED496EE-C909-4A8C-ADC2-6B757164D41C}" srcOrd="0" destOrd="0" presId="urn:microsoft.com/office/officeart/2005/8/layout/vProcess5"/>
    <dgm:cxn modelId="{FCA8AEA3-6DE4-45B4-B810-BE7A8C38F9B2}" type="presOf" srcId="{EDD0E557-5DC5-4B18-8B62-35C85B8C2581}" destId="{0C64E7DB-643D-4B1A-8886-57D0A770BC71}" srcOrd="0" destOrd="0" presId="urn:microsoft.com/office/officeart/2005/8/layout/vProcess5"/>
    <dgm:cxn modelId="{8DCFC5BC-1607-49A5-A50D-48F4450C159B}" type="presOf" srcId="{A1CD2852-26FD-449C-B932-8348A9C767D1}" destId="{67496F62-53F2-490A-9D2D-DB032EE09899}" srcOrd="0" destOrd="0" presId="urn:microsoft.com/office/officeart/2005/8/layout/vProcess5"/>
    <dgm:cxn modelId="{F4EC51BD-1976-4C97-9BB6-3526460605B4}" srcId="{E390FE42-C827-4B74-AC92-15E28289CBAA}" destId="{56BD5A7A-2288-44AE-9506-EA8C92807F41}" srcOrd="0" destOrd="0" parTransId="{E8C58BE4-2766-466F-B62B-8E35A412520E}" sibTransId="{EDD0E557-5DC5-4B18-8B62-35C85B8C2581}"/>
    <dgm:cxn modelId="{822CE5C1-7349-4588-A075-CD30CCDEDBCD}" type="presOf" srcId="{89E64530-B226-4127-8E60-FBC5A3044234}" destId="{3E7AFDA9-D5A1-4916-A555-0187AF75DCC8}" srcOrd="1" destOrd="0" presId="urn:microsoft.com/office/officeart/2005/8/layout/vProcess5"/>
    <dgm:cxn modelId="{E784A9D1-9DD3-4A01-9408-2801832CA5F7}" type="presOf" srcId="{56BD5A7A-2288-44AE-9506-EA8C92807F41}" destId="{77C7BAFC-FB4D-49FE-AAA1-DD4E6AB85BAE}" srcOrd="0" destOrd="0" presId="urn:microsoft.com/office/officeart/2005/8/layout/vProcess5"/>
    <dgm:cxn modelId="{ABF612F1-49A5-404A-BC05-B9EC9F85AFCF}" type="presOf" srcId="{E48A1612-C389-4165-822F-D2A67B1A1FC4}" destId="{D2899810-76E1-4C6D-BEC9-27AF2C5D93F2}" srcOrd="0" destOrd="0" presId="urn:microsoft.com/office/officeart/2005/8/layout/vProcess5"/>
    <dgm:cxn modelId="{CDAD8CFA-ACF0-4BF7-AD89-3BEBD50B61BA}" srcId="{E390FE42-C827-4B74-AC92-15E28289CBAA}" destId="{89E64530-B226-4127-8E60-FBC5A3044234}" srcOrd="2" destOrd="0" parTransId="{135D5D3A-C9DD-4FBD-9AD4-804F476A9734}" sibTransId="{5D6FC36D-AA7A-41D4-8F25-C207E18F2961}"/>
    <dgm:cxn modelId="{35956FFC-584D-484F-B13C-1B5BEB77EE5A}" type="presOf" srcId="{E48A1612-C389-4165-822F-D2A67B1A1FC4}" destId="{488BC1C8-E2EA-4E2A-8821-5F55EA0831DD}" srcOrd="1" destOrd="0" presId="urn:microsoft.com/office/officeart/2005/8/layout/vProcess5"/>
    <dgm:cxn modelId="{0CAA899E-37F0-4103-9CF3-7653A8683F8F}" type="presParOf" srcId="{7ED496EE-C909-4A8C-ADC2-6B757164D41C}" destId="{5662BA48-D14D-4046-804E-0A08284E460A}" srcOrd="0" destOrd="0" presId="urn:microsoft.com/office/officeart/2005/8/layout/vProcess5"/>
    <dgm:cxn modelId="{65C3BB5D-B340-4F62-AE29-CC41DA44F7B8}" type="presParOf" srcId="{7ED496EE-C909-4A8C-ADC2-6B757164D41C}" destId="{77C7BAFC-FB4D-49FE-AAA1-DD4E6AB85BAE}" srcOrd="1" destOrd="0" presId="urn:microsoft.com/office/officeart/2005/8/layout/vProcess5"/>
    <dgm:cxn modelId="{2487D473-D79A-4609-A319-AE265D1DA86B}" type="presParOf" srcId="{7ED496EE-C909-4A8C-ADC2-6B757164D41C}" destId="{D2899810-76E1-4C6D-BEC9-27AF2C5D93F2}" srcOrd="2" destOrd="0" presId="urn:microsoft.com/office/officeart/2005/8/layout/vProcess5"/>
    <dgm:cxn modelId="{8C010F51-3ECE-42E9-8DA1-3E0630FAE708}" type="presParOf" srcId="{7ED496EE-C909-4A8C-ADC2-6B757164D41C}" destId="{011D09C5-CB46-4E40-A710-1A7EA8FF6649}" srcOrd="3" destOrd="0" presId="urn:microsoft.com/office/officeart/2005/8/layout/vProcess5"/>
    <dgm:cxn modelId="{83BB7E0C-74E3-4678-95F0-4EB01A466927}" type="presParOf" srcId="{7ED496EE-C909-4A8C-ADC2-6B757164D41C}" destId="{0C64E7DB-643D-4B1A-8886-57D0A770BC71}" srcOrd="4" destOrd="0" presId="urn:microsoft.com/office/officeart/2005/8/layout/vProcess5"/>
    <dgm:cxn modelId="{F36C41FD-C053-4116-AD2F-E1855B8733F0}" type="presParOf" srcId="{7ED496EE-C909-4A8C-ADC2-6B757164D41C}" destId="{67496F62-53F2-490A-9D2D-DB032EE09899}" srcOrd="5" destOrd="0" presId="urn:microsoft.com/office/officeart/2005/8/layout/vProcess5"/>
    <dgm:cxn modelId="{CC642215-74D1-451C-A77E-DF6A65ED4E39}" type="presParOf" srcId="{7ED496EE-C909-4A8C-ADC2-6B757164D41C}" destId="{475A279E-D607-4798-BF73-F23ECC33699B}" srcOrd="6" destOrd="0" presId="urn:microsoft.com/office/officeart/2005/8/layout/vProcess5"/>
    <dgm:cxn modelId="{7BB85A84-AC81-4A72-9E1B-CA81C89A35A4}" type="presParOf" srcId="{7ED496EE-C909-4A8C-ADC2-6B757164D41C}" destId="{488BC1C8-E2EA-4E2A-8821-5F55EA0831DD}" srcOrd="7" destOrd="0" presId="urn:microsoft.com/office/officeart/2005/8/layout/vProcess5"/>
    <dgm:cxn modelId="{0AE5ECC2-FE10-4C81-8C5A-40C82FB3F309}" type="presParOf" srcId="{7ED496EE-C909-4A8C-ADC2-6B757164D41C}" destId="{3E7AFDA9-D5A1-4916-A555-0187AF75DCC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5E0DAE-72D9-41F1-B668-D9BB51AE0F2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A2FCA3D-D151-4F48-A24C-2461B6C75D38}">
      <dgm:prSet custT="1"/>
      <dgm:spPr/>
      <dgm:t>
        <a:bodyPr/>
        <a:lstStyle/>
        <a:p>
          <a:r>
            <a:rPr lang="en-US" sz="2400" dirty="0" err="1"/>
            <a:t>Ljudski</a:t>
          </a:r>
          <a:r>
            <a:rPr lang="en-US" sz="2400" dirty="0"/>
            <a:t> </a:t>
          </a:r>
          <a:r>
            <a:rPr lang="en-US" sz="2400" dirty="0" err="1"/>
            <a:t>resursi</a:t>
          </a:r>
          <a:r>
            <a:rPr lang="en-US" sz="2400" dirty="0"/>
            <a:t> – </a:t>
          </a:r>
          <a:r>
            <a:rPr lang="en-US" sz="2400" dirty="0" err="1"/>
            <a:t>zaposlenici</a:t>
          </a:r>
          <a:r>
            <a:rPr lang="en-US" sz="2400" dirty="0"/>
            <a:t> </a:t>
          </a:r>
          <a:r>
            <a:rPr lang="en-US" sz="2400" dirty="0" err="1"/>
            <a:t>i</a:t>
          </a:r>
          <a:r>
            <a:rPr lang="en-US" sz="2400" dirty="0"/>
            <a:t> </a:t>
          </a:r>
          <a:r>
            <a:rPr lang="en-US" sz="2400" dirty="0" err="1"/>
            <a:t>njihove</a:t>
          </a:r>
          <a:r>
            <a:rPr lang="en-US" sz="2400" dirty="0"/>
            <a:t> </a:t>
          </a:r>
          <a:r>
            <a:rPr lang="en-US" sz="2400" dirty="0" err="1"/>
            <a:t>vještine</a:t>
          </a:r>
          <a:endParaRPr lang="en-US" sz="2400" dirty="0"/>
        </a:p>
      </dgm:t>
    </dgm:pt>
    <dgm:pt modelId="{98FB2FC4-B482-4B9F-A827-18B30AEAFBFF}" type="parTrans" cxnId="{04923C27-F619-423B-B79D-37A28BCAA9AB}">
      <dgm:prSet/>
      <dgm:spPr/>
      <dgm:t>
        <a:bodyPr/>
        <a:lstStyle/>
        <a:p>
          <a:endParaRPr lang="en-US"/>
        </a:p>
      </dgm:t>
    </dgm:pt>
    <dgm:pt modelId="{9EBF24C7-BCA3-4205-87B6-B4B7BBBBD750}" type="sibTrans" cxnId="{04923C27-F619-423B-B79D-37A28BCAA9AB}">
      <dgm:prSet/>
      <dgm:spPr/>
      <dgm:t>
        <a:bodyPr/>
        <a:lstStyle/>
        <a:p>
          <a:endParaRPr lang="en-US"/>
        </a:p>
      </dgm:t>
    </dgm:pt>
    <dgm:pt modelId="{ADAB2066-4B79-4502-854C-C7B8B8AD05D1}">
      <dgm:prSet custT="1"/>
      <dgm:spPr/>
      <dgm:t>
        <a:bodyPr/>
        <a:lstStyle/>
        <a:p>
          <a:r>
            <a:rPr lang="en-US" sz="2400" dirty="0" err="1"/>
            <a:t>Financijski</a:t>
          </a:r>
          <a:r>
            <a:rPr lang="en-US" sz="2400" dirty="0"/>
            <a:t> </a:t>
          </a:r>
          <a:r>
            <a:rPr lang="en-US" sz="2400" dirty="0" err="1"/>
            <a:t>resursi</a:t>
          </a:r>
          <a:r>
            <a:rPr lang="en-US" sz="2400" dirty="0"/>
            <a:t> – </a:t>
          </a:r>
          <a:r>
            <a:rPr lang="en-US" sz="2400" dirty="0" err="1"/>
            <a:t>novac</a:t>
          </a:r>
          <a:r>
            <a:rPr lang="en-US" sz="2400" dirty="0"/>
            <a:t> </a:t>
          </a:r>
          <a:r>
            <a:rPr lang="en-US" sz="2400" dirty="0" err="1"/>
            <a:t>i</a:t>
          </a:r>
          <a:r>
            <a:rPr lang="en-US" sz="2400" dirty="0"/>
            <a:t> </a:t>
          </a:r>
          <a:r>
            <a:rPr lang="en-US" sz="2400" dirty="0" err="1"/>
            <a:t>kapital</a:t>
          </a:r>
          <a:endParaRPr lang="en-US" sz="2400" dirty="0"/>
        </a:p>
      </dgm:t>
    </dgm:pt>
    <dgm:pt modelId="{241408E7-DD39-45F5-8CEB-A4F9679777AD}" type="parTrans" cxnId="{568AFCA5-4ED4-45EF-AD47-FB9330536875}">
      <dgm:prSet/>
      <dgm:spPr/>
      <dgm:t>
        <a:bodyPr/>
        <a:lstStyle/>
        <a:p>
          <a:endParaRPr lang="en-US"/>
        </a:p>
      </dgm:t>
    </dgm:pt>
    <dgm:pt modelId="{E2641A67-F52D-4E11-9202-0CC155037BD8}" type="sibTrans" cxnId="{568AFCA5-4ED4-45EF-AD47-FB9330536875}">
      <dgm:prSet/>
      <dgm:spPr/>
      <dgm:t>
        <a:bodyPr/>
        <a:lstStyle/>
        <a:p>
          <a:endParaRPr lang="en-US"/>
        </a:p>
      </dgm:t>
    </dgm:pt>
    <dgm:pt modelId="{8966052C-30F5-4876-BA7B-D39D1695A782}">
      <dgm:prSet custT="1"/>
      <dgm:spPr/>
      <dgm:t>
        <a:bodyPr/>
        <a:lstStyle/>
        <a:p>
          <a:r>
            <a:rPr lang="en-US" sz="2400" dirty="0" err="1"/>
            <a:t>Materijalni</a:t>
          </a:r>
          <a:r>
            <a:rPr lang="en-US" sz="2400" dirty="0"/>
            <a:t> </a:t>
          </a:r>
          <a:r>
            <a:rPr lang="en-US" sz="2400" dirty="0" err="1"/>
            <a:t>resursi</a:t>
          </a:r>
          <a:r>
            <a:rPr lang="en-US" sz="2400" dirty="0"/>
            <a:t> – </a:t>
          </a:r>
          <a:r>
            <a:rPr lang="en-US" sz="2400" dirty="0" err="1"/>
            <a:t>oprema</a:t>
          </a:r>
          <a:r>
            <a:rPr lang="en-US" sz="2400" dirty="0"/>
            <a:t>, </a:t>
          </a:r>
          <a:r>
            <a:rPr lang="en-US" sz="2400" dirty="0" err="1"/>
            <a:t>sirovine</a:t>
          </a:r>
          <a:r>
            <a:rPr lang="en-US" sz="2400" dirty="0"/>
            <a:t> </a:t>
          </a:r>
          <a:r>
            <a:rPr lang="en-US" sz="2400" dirty="0" err="1"/>
            <a:t>i</a:t>
          </a:r>
          <a:r>
            <a:rPr lang="en-US" sz="2400" dirty="0"/>
            <a:t> </a:t>
          </a:r>
          <a:r>
            <a:rPr lang="en-US" sz="2400" dirty="0" err="1"/>
            <a:t>objekti</a:t>
          </a:r>
          <a:endParaRPr lang="en-US" sz="2400" dirty="0"/>
        </a:p>
      </dgm:t>
    </dgm:pt>
    <dgm:pt modelId="{046EC92E-949D-4B8B-8AD5-0525FB3DC6D4}" type="parTrans" cxnId="{CCD4012B-1011-44C9-821F-48C1B503EBFD}">
      <dgm:prSet/>
      <dgm:spPr/>
      <dgm:t>
        <a:bodyPr/>
        <a:lstStyle/>
        <a:p>
          <a:endParaRPr lang="en-US"/>
        </a:p>
      </dgm:t>
    </dgm:pt>
    <dgm:pt modelId="{90B2CCB8-E8B3-4CA3-8DC2-55BD779295AA}" type="sibTrans" cxnId="{CCD4012B-1011-44C9-821F-48C1B503EBFD}">
      <dgm:prSet/>
      <dgm:spPr/>
      <dgm:t>
        <a:bodyPr/>
        <a:lstStyle/>
        <a:p>
          <a:endParaRPr lang="en-US"/>
        </a:p>
      </dgm:t>
    </dgm:pt>
    <dgm:pt modelId="{9ADD2AF8-9FC3-4C76-8805-17EC3DD18642}">
      <dgm:prSet custT="1"/>
      <dgm:spPr/>
      <dgm:t>
        <a:bodyPr/>
        <a:lstStyle/>
        <a:p>
          <a:r>
            <a:rPr lang="en-US" sz="2400" dirty="0" err="1"/>
            <a:t>Tehnološki</a:t>
          </a:r>
          <a:r>
            <a:rPr lang="en-US" sz="2400" dirty="0"/>
            <a:t> </a:t>
          </a:r>
          <a:r>
            <a:rPr lang="en-US" sz="2400" dirty="0" err="1"/>
            <a:t>resursi</a:t>
          </a:r>
          <a:r>
            <a:rPr lang="en-US" sz="2400" dirty="0"/>
            <a:t> – </a:t>
          </a:r>
          <a:r>
            <a:rPr lang="en-US" sz="2400" dirty="0" err="1"/>
            <a:t>tehnologija</a:t>
          </a:r>
          <a:r>
            <a:rPr lang="en-US" sz="2400" dirty="0"/>
            <a:t> </a:t>
          </a:r>
          <a:r>
            <a:rPr lang="en-US" sz="2400" dirty="0" err="1"/>
            <a:t>i</a:t>
          </a:r>
          <a:r>
            <a:rPr lang="en-US" sz="2400" dirty="0"/>
            <a:t> </a:t>
          </a:r>
          <a:r>
            <a:rPr lang="en-US" sz="2400" dirty="0" err="1"/>
            <a:t>proizvodni</a:t>
          </a:r>
          <a:r>
            <a:rPr lang="en-US" sz="2400" dirty="0"/>
            <a:t> </a:t>
          </a:r>
          <a:r>
            <a:rPr lang="en-US" sz="2400" dirty="0" err="1"/>
            <a:t>procesi</a:t>
          </a:r>
          <a:endParaRPr lang="en-US" sz="2400" dirty="0"/>
        </a:p>
      </dgm:t>
    </dgm:pt>
    <dgm:pt modelId="{0C6058DB-DA16-49E3-B100-E418EE8A612B}" type="parTrans" cxnId="{B8EACF16-18F3-4993-A3B6-8630ED4276B4}">
      <dgm:prSet/>
      <dgm:spPr/>
      <dgm:t>
        <a:bodyPr/>
        <a:lstStyle/>
        <a:p>
          <a:endParaRPr lang="en-US"/>
        </a:p>
      </dgm:t>
    </dgm:pt>
    <dgm:pt modelId="{A5A5C642-0DE0-4B9D-8D0D-3C4DBD3CF5F5}" type="sibTrans" cxnId="{B8EACF16-18F3-4993-A3B6-8630ED4276B4}">
      <dgm:prSet/>
      <dgm:spPr/>
      <dgm:t>
        <a:bodyPr/>
        <a:lstStyle/>
        <a:p>
          <a:endParaRPr lang="en-US"/>
        </a:p>
      </dgm:t>
    </dgm:pt>
    <dgm:pt modelId="{A6245670-6B59-42F5-8F83-B9311497064E}">
      <dgm:prSet custT="1"/>
      <dgm:spPr/>
      <dgm:t>
        <a:bodyPr/>
        <a:lstStyle/>
        <a:p>
          <a:r>
            <a:rPr lang="en-US" sz="2400" dirty="0" err="1"/>
            <a:t>Informacijski</a:t>
          </a:r>
          <a:r>
            <a:rPr lang="en-US" sz="2400" dirty="0"/>
            <a:t> </a:t>
          </a:r>
          <a:r>
            <a:rPr lang="en-US" sz="2400" dirty="0" err="1"/>
            <a:t>resursi</a:t>
          </a:r>
          <a:r>
            <a:rPr lang="en-US" sz="2400" dirty="0"/>
            <a:t> – </a:t>
          </a:r>
          <a:r>
            <a:rPr lang="en-US" sz="2400" dirty="0" err="1"/>
            <a:t>podaci</a:t>
          </a:r>
          <a:r>
            <a:rPr lang="en-US" sz="2400" dirty="0"/>
            <a:t> </a:t>
          </a:r>
          <a:r>
            <a:rPr lang="en-US" sz="2400" dirty="0" err="1"/>
            <a:t>i</a:t>
          </a:r>
          <a:r>
            <a:rPr lang="en-US" sz="2400" dirty="0"/>
            <a:t> </a:t>
          </a:r>
          <a:r>
            <a:rPr lang="en-US" sz="2400" dirty="0" err="1"/>
            <a:t>informacije</a:t>
          </a:r>
          <a:r>
            <a:rPr lang="en-US" sz="2400" dirty="0"/>
            <a:t> </a:t>
          </a:r>
          <a:r>
            <a:rPr lang="en-US" sz="2400" dirty="0" err="1"/>
            <a:t>potrebne</a:t>
          </a:r>
          <a:r>
            <a:rPr lang="en-US" sz="2400" dirty="0"/>
            <a:t> za </a:t>
          </a:r>
          <a:r>
            <a:rPr lang="en-US" sz="2400" dirty="0" err="1"/>
            <a:t>odlučivanje</a:t>
          </a:r>
          <a:endParaRPr lang="en-US" sz="2400" dirty="0"/>
        </a:p>
      </dgm:t>
    </dgm:pt>
    <dgm:pt modelId="{09DA9BF7-A97F-40E6-BB3F-80AFE835F905}" type="parTrans" cxnId="{C09D5C4A-C118-4663-A9BB-5EB7C1502E95}">
      <dgm:prSet/>
      <dgm:spPr/>
      <dgm:t>
        <a:bodyPr/>
        <a:lstStyle/>
        <a:p>
          <a:endParaRPr lang="en-US"/>
        </a:p>
      </dgm:t>
    </dgm:pt>
    <dgm:pt modelId="{D072B327-3070-4358-811B-6700518B5987}" type="sibTrans" cxnId="{C09D5C4A-C118-4663-A9BB-5EB7C1502E95}">
      <dgm:prSet/>
      <dgm:spPr/>
      <dgm:t>
        <a:bodyPr/>
        <a:lstStyle/>
        <a:p>
          <a:endParaRPr lang="en-US"/>
        </a:p>
      </dgm:t>
    </dgm:pt>
    <dgm:pt modelId="{E7E69A7E-64B8-4FF1-BBBE-0B016D6D9538}" type="pres">
      <dgm:prSet presAssocID="{0D5E0DAE-72D9-41F1-B668-D9BB51AE0F2E}" presName="linear" presStyleCnt="0">
        <dgm:presLayoutVars>
          <dgm:animLvl val="lvl"/>
          <dgm:resizeHandles val="exact"/>
        </dgm:presLayoutVars>
      </dgm:prSet>
      <dgm:spPr/>
    </dgm:pt>
    <dgm:pt modelId="{28826921-E6BF-44AF-9D5D-200A27F5C5E4}" type="pres">
      <dgm:prSet presAssocID="{7A2FCA3D-D151-4F48-A24C-2461B6C75D3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1D26877-41DE-4951-A07C-CA9AC61B826E}" type="pres">
      <dgm:prSet presAssocID="{9EBF24C7-BCA3-4205-87B6-B4B7BBBBD750}" presName="spacer" presStyleCnt="0"/>
      <dgm:spPr/>
    </dgm:pt>
    <dgm:pt modelId="{3CC23F29-EA1C-4364-9444-CDBF539DA241}" type="pres">
      <dgm:prSet presAssocID="{ADAB2066-4B79-4502-854C-C7B8B8AD05D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F361A23-D96C-461A-A599-488D4051D374}" type="pres">
      <dgm:prSet presAssocID="{E2641A67-F52D-4E11-9202-0CC155037BD8}" presName="spacer" presStyleCnt="0"/>
      <dgm:spPr/>
    </dgm:pt>
    <dgm:pt modelId="{D595C30F-2CCA-4936-B49E-65D49325E45F}" type="pres">
      <dgm:prSet presAssocID="{8966052C-30F5-4876-BA7B-D39D1695A78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D824088-3FDC-40DE-9583-5E833FAA2353}" type="pres">
      <dgm:prSet presAssocID="{90B2CCB8-E8B3-4CA3-8DC2-55BD779295AA}" presName="spacer" presStyleCnt="0"/>
      <dgm:spPr/>
    </dgm:pt>
    <dgm:pt modelId="{2656637C-F760-461E-8279-97CEF82194E1}" type="pres">
      <dgm:prSet presAssocID="{9ADD2AF8-9FC3-4C76-8805-17EC3DD1864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5EC8A8F-B70A-4117-9320-EDA77A763CA8}" type="pres">
      <dgm:prSet presAssocID="{A5A5C642-0DE0-4B9D-8D0D-3C4DBD3CF5F5}" presName="spacer" presStyleCnt="0"/>
      <dgm:spPr/>
    </dgm:pt>
    <dgm:pt modelId="{2067E636-9AB7-4B78-9D34-9300AFE57B40}" type="pres">
      <dgm:prSet presAssocID="{A6245670-6B59-42F5-8F83-B9311497064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FAC2E0D-03BB-41A0-B912-8876F88A4899}" type="presOf" srcId="{A6245670-6B59-42F5-8F83-B9311497064E}" destId="{2067E636-9AB7-4B78-9D34-9300AFE57B40}" srcOrd="0" destOrd="0" presId="urn:microsoft.com/office/officeart/2005/8/layout/vList2"/>
    <dgm:cxn modelId="{B8EACF16-18F3-4993-A3B6-8630ED4276B4}" srcId="{0D5E0DAE-72D9-41F1-B668-D9BB51AE0F2E}" destId="{9ADD2AF8-9FC3-4C76-8805-17EC3DD18642}" srcOrd="3" destOrd="0" parTransId="{0C6058DB-DA16-49E3-B100-E418EE8A612B}" sibTransId="{A5A5C642-0DE0-4B9D-8D0D-3C4DBD3CF5F5}"/>
    <dgm:cxn modelId="{04923C27-F619-423B-B79D-37A28BCAA9AB}" srcId="{0D5E0DAE-72D9-41F1-B668-D9BB51AE0F2E}" destId="{7A2FCA3D-D151-4F48-A24C-2461B6C75D38}" srcOrd="0" destOrd="0" parTransId="{98FB2FC4-B482-4B9F-A827-18B30AEAFBFF}" sibTransId="{9EBF24C7-BCA3-4205-87B6-B4B7BBBBD750}"/>
    <dgm:cxn modelId="{CCD4012B-1011-44C9-821F-48C1B503EBFD}" srcId="{0D5E0DAE-72D9-41F1-B668-D9BB51AE0F2E}" destId="{8966052C-30F5-4876-BA7B-D39D1695A782}" srcOrd="2" destOrd="0" parTransId="{046EC92E-949D-4B8B-8AD5-0525FB3DC6D4}" sibTransId="{90B2CCB8-E8B3-4CA3-8DC2-55BD779295AA}"/>
    <dgm:cxn modelId="{AE28C231-56DA-4048-BE67-F05400B8C150}" type="presOf" srcId="{9ADD2AF8-9FC3-4C76-8805-17EC3DD18642}" destId="{2656637C-F760-461E-8279-97CEF82194E1}" srcOrd="0" destOrd="0" presId="urn:microsoft.com/office/officeart/2005/8/layout/vList2"/>
    <dgm:cxn modelId="{C09D5C4A-C118-4663-A9BB-5EB7C1502E95}" srcId="{0D5E0DAE-72D9-41F1-B668-D9BB51AE0F2E}" destId="{A6245670-6B59-42F5-8F83-B9311497064E}" srcOrd="4" destOrd="0" parTransId="{09DA9BF7-A97F-40E6-BB3F-80AFE835F905}" sibTransId="{D072B327-3070-4358-811B-6700518B5987}"/>
    <dgm:cxn modelId="{E4F01AA2-8B41-4B69-9546-1DE4E699F0EA}" type="presOf" srcId="{0D5E0DAE-72D9-41F1-B668-D9BB51AE0F2E}" destId="{E7E69A7E-64B8-4FF1-BBBE-0B016D6D9538}" srcOrd="0" destOrd="0" presId="urn:microsoft.com/office/officeart/2005/8/layout/vList2"/>
    <dgm:cxn modelId="{568AFCA5-4ED4-45EF-AD47-FB9330536875}" srcId="{0D5E0DAE-72D9-41F1-B668-D9BB51AE0F2E}" destId="{ADAB2066-4B79-4502-854C-C7B8B8AD05D1}" srcOrd="1" destOrd="0" parTransId="{241408E7-DD39-45F5-8CEB-A4F9679777AD}" sibTransId="{E2641A67-F52D-4E11-9202-0CC155037BD8}"/>
    <dgm:cxn modelId="{AF265CB4-07B8-4132-9CD3-2FC16F4F1EBD}" type="presOf" srcId="{ADAB2066-4B79-4502-854C-C7B8B8AD05D1}" destId="{3CC23F29-EA1C-4364-9444-CDBF539DA241}" srcOrd="0" destOrd="0" presId="urn:microsoft.com/office/officeart/2005/8/layout/vList2"/>
    <dgm:cxn modelId="{E8D411DB-B1B9-40D1-AC0F-16EF0669BF79}" type="presOf" srcId="{8966052C-30F5-4876-BA7B-D39D1695A782}" destId="{D595C30F-2CCA-4936-B49E-65D49325E45F}" srcOrd="0" destOrd="0" presId="urn:microsoft.com/office/officeart/2005/8/layout/vList2"/>
    <dgm:cxn modelId="{15B7B8FF-93F0-4B92-93C5-FA27D1B71BF8}" type="presOf" srcId="{7A2FCA3D-D151-4F48-A24C-2461B6C75D38}" destId="{28826921-E6BF-44AF-9D5D-200A27F5C5E4}" srcOrd="0" destOrd="0" presId="urn:microsoft.com/office/officeart/2005/8/layout/vList2"/>
    <dgm:cxn modelId="{94CA8FA5-DEBA-4802-9CE9-2386887D971A}" type="presParOf" srcId="{E7E69A7E-64B8-4FF1-BBBE-0B016D6D9538}" destId="{28826921-E6BF-44AF-9D5D-200A27F5C5E4}" srcOrd="0" destOrd="0" presId="urn:microsoft.com/office/officeart/2005/8/layout/vList2"/>
    <dgm:cxn modelId="{CD9F6274-5E86-4367-9B30-D72E56F72D1C}" type="presParOf" srcId="{E7E69A7E-64B8-4FF1-BBBE-0B016D6D9538}" destId="{11D26877-41DE-4951-A07C-CA9AC61B826E}" srcOrd="1" destOrd="0" presId="urn:microsoft.com/office/officeart/2005/8/layout/vList2"/>
    <dgm:cxn modelId="{556B70FA-3FA4-4F0A-9E32-0C6FEF990689}" type="presParOf" srcId="{E7E69A7E-64B8-4FF1-BBBE-0B016D6D9538}" destId="{3CC23F29-EA1C-4364-9444-CDBF539DA241}" srcOrd="2" destOrd="0" presId="urn:microsoft.com/office/officeart/2005/8/layout/vList2"/>
    <dgm:cxn modelId="{B9F4073B-7D15-4AA8-AD65-7E21B6F0BD8E}" type="presParOf" srcId="{E7E69A7E-64B8-4FF1-BBBE-0B016D6D9538}" destId="{3F361A23-D96C-461A-A599-488D4051D374}" srcOrd="3" destOrd="0" presId="urn:microsoft.com/office/officeart/2005/8/layout/vList2"/>
    <dgm:cxn modelId="{7A5767E7-0D7F-42AD-A159-DD0835B6AFF5}" type="presParOf" srcId="{E7E69A7E-64B8-4FF1-BBBE-0B016D6D9538}" destId="{D595C30F-2CCA-4936-B49E-65D49325E45F}" srcOrd="4" destOrd="0" presId="urn:microsoft.com/office/officeart/2005/8/layout/vList2"/>
    <dgm:cxn modelId="{F0396F25-B675-47B5-9029-111C3A5D915B}" type="presParOf" srcId="{E7E69A7E-64B8-4FF1-BBBE-0B016D6D9538}" destId="{BD824088-3FDC-40DE-9583-5E833FAA2353}" srcOrd="5" destOrd="0" presId="urn:microsoft.com/office/officeart/2005/8/layout/vList2"/>
    <dgm:cxn modelId="{10C8BA6A-4EFF-4125-9F68-D63398B01BB7}" type="presParOf" srcId="{E7E69A7E-64B8-4FF1-BBBE-0B016D6D9538}" destId="{2656637C-F760-461E-8279-97CEF82194E1}" srcOrd="6" destOrd="0" presId="urn:microsoft.com/office/officeart/2005/8/layout/vList2"/>
    <dgm:cxn modelId="{0C195021-6C0A-42D7-90DF-722338D4F714}" type="presParOf" srcId="{E7E69A7E-64B8-4FF1-BBBE-0B016D6D9538}" destId="{C5EC8A8F-B70A-4117-9320-EDA77A763CA8}" srcOrd="7" destOrd="0" presId="urn:microsoft.com/office/officeart/2005/8/layout/vList2"/>
    <dgm:cxn modelId="{C2AA2F66-F59A-408E-A592-28E453198CBD}" type="presParOf" srcId="{E7E69A7E-64B8-4FF1-BBBE-0B016D6D9538}" destId="{2067E636-9AB7-4B78-9D34-9300AFE57B4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F21674-1667-471C-936F-EC45D0F7B14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57C5035-8FA8-45B1-B801-6F7D9BF13053}">
      <dgm:prSet/>
      <dgm:spPr/>
      <dgm:t>
        <a:bodyPr/>
        <a:lstStyle/>
        <a:p>
          <a:r>
            <a:rPr lang="en-US" b="1"/>
            <a:t>1. Planiranje </a:t>
          </a:r>
          <a:r>
            <a:rPr lang="en-US"/>
            <a:t>– određivanje ciljeva i načina njihovog ostvarivanja</a:t>
          </a:r>
        </a:p>
      </dgm:t>
    </dgm:pt>
    <dgm:pt modelId="{6D55A75E-C91B-4CD2-A3BF-5170B8824212}" type="parTrans" cxnId="{FFAF7222-AA2E-4618-BB9E-ED08D4E0625C}">
      <dgm:prSet/>
      <dgm:spPr/>
      <dgm:t>
        <a:bodyPr/>
        <a:lstStyle/>
        <a:p>
          <a:endParaRPr lang="en-US"/>
        </a:p>
      </dgm:t>
    </dgm:pt>
    <dgm:pt modelId="{D68225A1-6996-4487-9006-7D40819B174E}" type="sibTrans" cxnId="{FFAF7222-AA2E-4618-BB9E-ED08D4E0625C}">
      <dgm:prSet/>
      <dgm:spPr/>
      <dgm:t>
        <a:bodyPr/>
        <a:lstStyle/>
        <a:p>
          <a:endParaRPr lang="en-US"/>
        </a:p>
      </dgm:t>
    </dgm:pt>
    <dgm:pt modelId="{231CF2A9-92C2-464C-9B69-2B3D6E8DA17D}">
      <dgm:prSet/>
      <dgm:spPr/>
      <dgm:t>
        <a:bodyPr/>
        <a:lstStyle/>
        <a:p>
          <a:r>
            <a:rPr lang="en-US" b="1" dirty="0"/>
            <a:t>2. </a:t>
          </a:r>
          <a:r>
            <a:rPr lang="en-US" b="1" dirty="0" err="1"/>
            <a:t>Organiziranje</a:t>
          </a:r>
          <a:r>
            <a:rPr lang="hr-HR" dirty="0"/>
            <a:t> </a:t>
          </a:r>
          <a:r>
            <a:rPr lang="en-US" dirty="0"/>
            <a:t>– </a:t>
          </a:r>
          <a:r>
            <a:rPr lang="en-US" dirty="0" err="1"/>
            <a:t>raspodjela</a:t>
          </a:r>
          <a:r>
            <a:rPr lang="en-US" dirty="0"/>
            <a:t> </a:t>
          </a:r>
          <a:r>
            <a:rPr lang="en-US" dirty="0" err="1"/>
            <a:t>poslova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odgovornosti</a:t>
          </a:r>
          <a:endParaRPr lang="en-US" dirty="0"/>
        </a:p>
      </dgm:t>
    </dgm:pt>
    <dgm:pt modelId="{9767BE05-37C5-4A8E-B106-645F579ED409}" type="parTrans" cxnId="{0369AE8D-3962-4F25-B2CE-F4A20899AA16}">
      <dgm:prSet/>
      <dgm:spPr/>
      <dgm:t>
        <a:bodyPr/>
        <a:lstStyle/>
        <a:p>
          <a:endParaRPr lang="en-US"/>
        </a:p>
      </dgm:t>
    </dgm:pt>
    <dgm:pt modelId="{FE2BEE7E-83B6-4913-B3B2-A8768B19E5BD}" type="sibTrans" cxnId="{0369AE8D-3962-4F25-B2CE-F4A20899AA16}">
      <dgm:prSet/>
      <dgm:spPr/>
      <dgm:t>
        <a:bodyPr/>
        <a:lstStyle/>
        <a:p>
          <a:endParaRPr lang="en-US"/>
        </a:p>
      </dgm:t>
    </dgm:pt>
    <dgm:pt modelId="{B66421E0-ED67-44C8-8BAE-BF60D62431DC}">
      <dgm:prSet/>
      <dgm:spPr/>
      <dgm:t>
        <a:bodyPr/>
        <a:lstStyle/>
        <a:p>
          <a:r>
            <a:rPr lang="en-US" b="1" dirty="0"/>
            <a:t>3. </a:t>
          </a:r>
          <a:r>
            <a:rPr lang="en-US" b="1" dirty="0" err="1"/>
            <a:t>Upravljanje</a:t>
          </a:r>
          <a:r>
            <a:rPr lang="en-US" b="1" dirty="0"/>
            <a:t> </a:t>
          </a:r>
          <a:r>
            <a:rPr lang="en-US" b="1" dirty="0" err="1"/>
            <a:t>ljudskim</a:t>
          </a:r>
          <a:r>
            <a:rPr lang="en-US" b="1" dirty="0"/>
            <a:t> </a:t>
          </a:r>
          <a:r>
            <a:rPr lang="en-US" b="1" dirty="0" err="1"/>
            <a:t>potencijalima</a:t>
          </a:r>
          <a:r>
            <a:rPr lang="en-US" b="1" dirty="0"/>
            <a:t> </a:t>
          </a:r>
          <a:r>
            <a:rPr lang="en-US" dirty="0"/>
            <a:t>– </a:t>
          </a:r>
          <a:r>
            <a:rPr lang="en-US" dirty="0" err="1"/>
            <a:t>zapošljavanje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razvoj</a:t>
          </a:r>
          <a:r>
            <a:rPr lang="en-US" dirty="0"/>
            <a:t> </a:t>
          </a:r>
          <a:r>
            <a:rPr lang="en-US" dirty="0" err="1"/>
            <a:t>zaposlenika</a:t>
          </a:r>
          <a:endParaRPr lang="en-US" dirty="0"/>
        </a:p>
      </dgm:t>
    </dgm:pt>
    <dgm:pt modelId="{8012480C-9EA9-45AE-BA16-6C44216D0749}" type="parTrans" cxnId="{A110AE83-CB10-46CC-8FAB-843C2A4E8E22}">
      <dgm:prSet/>
      <dgm:spPr/>
      <dgm:t>
        <a:bodyPr/>
        <a:lstStyle/>
        <a:p>
          <a:endParaRPr lang="en-US"/>
        </a:p>
      </dgm:t>
    </dgm:pt>
    <dgm:pt modelId="{4C7DF663-2F28-4FB0-AA0A-181C99FD9FCD}" type="sibTrans" cxnId="{A110AE83-CB10-46CC-8FAB-843C2A4E8E22}">
      <dgm:prSet/>
      <dgm:spPr/>
      <dgm:t>
        <a:bodyPr/>
        <a:lstStyle/>
        <a:p>
          <a:endParaRPr lang="en-US"/>
        </a:p>
      </dgm:t>
    </dgm:pt>
    <dgm:pt modelId="{33AD4C43-F583-4D62-A8B0-D1F35A8B6B90}">
      <dgm:prSet/>
      <dgm:spPr/>
      <dgm:t>
        <a:bodyPr/>
        <a:lstStyle/>
        <a:p>
          <a:r>
            <a:rPr lang="en-US" b="1"/>
            <a:t>4. Vođenje </a:t>
          </a:r>
          <a:r>
            <a:rPr lang="en-US"/>
            <a:t>– motiviranje i usmjeravanje zaposlenika</a:t>
          </a:r>
        </a:p>
      </dgm:t>
    </dgm:pt>
    <dgm:pt modelId="{597821CE-2AC7-4768-A1FB-DDE162532B50}" type="parTrans" cxnId="{64F50439-3506-4B25-B37C-2BA6B0EC75BA}">
      <dgm:prSet/>
      <dgm:spPr/>
      <dgm:t>
        <a:bodyPr/>
        <a:lstStyle/>
        <a:p>
          <a:endParaRPr lang="en-US"/>
        </a:p>
      </dgm:t>
    </dgm:pt>
    <dgm:pt modelId="{F93EB71B-B3EB-4E95-AB94-91DAA3820F07}" type="sibTrans" cxnId="{64F50439-3506-4B25-B37C-2BA6B0EC75BA}">
      <dgm:prSet/>
      <dgm:spPr/>
      <dgm:t>
        <a:bodyPr/>
        <a:lstStyle/>
        <a:p>
          <a:endParaRPr lang="en-US"/>
        </a:p>
      </dgm:t>
    </dgm:pt>
    <dgm:pt modelId="{EB7F0189-8208-4043-8F31-8ADE961C3916}">
      <dgm:prSet/>
      <dgm:spPr/>
      <dgm:t>
        <a:bodyPr/>
        <a:lstStyle/>
        <a:p>
          <a:r>
            <a:rPr lang="en-US" b="1"/>
            <a:t>5. Kontrola </a:t>
          </a:r>
          <a:r>
            <a:rPr lang="en-US"/>
            <a:t>– praćenje rezultata i usporedba s planiranim ciljevima</a:t>
          </a:r>
        </a:p>
      </dgm:t>
    </dgm:pt>
    <dgm:pt modelId="{2CB66A9A-9573-4F5F-A9AB-574B1264F277}" type="parTrans" cxnId="{6C4A12CA-113E-4ACB-A3FF-74FCC0F297D5}">
      <dgm:prSet/>
      <dgm:spPr/>
      <dgm:t>
        <a:bodyPr/>
        <a:lstStyle/>
        <a:p>
          <a:endParaRPr lang="en-US"/>
        </a:p>
      </dgm:t>
    </dgm:pt>
    <dgm:pt modelId="{E736B859-B2D5-41F5-9434-D5269A8B902B}" type="sibTrans" cxnId="{6C4A12CA-113E-4ACB-A3FF-74FCC0F297D5}">
      <dgm:prSet/>
      <dgm:spPr/>
      <dgm:t>
        <a:bodyPr/>
        <a:lstStyle/>
        <a:p>
          <a:endParaRPr lang="en-US"/>
        </a:p>
      </dgm:t>
    </dgm:pt>
    <dgm:pt modelId="{E0257319-1C35-423C-A6C4-C68E8741F039}" type="pres">
      <dgm:prSet presAssocID="{40F21674-1667-471C-936F-EC45D0F7B140}" presName="linear" presStyleCnt="0">
        <dgm:presLayoutVars>
          <dgm:animLvl val="lvl"/>
          <dgm:resizeHandles val="exact"/>
        </dgm:presLayoutVars>
      </dgm:prSet>
      <dgm:spPr/>
    </dgm:pt>
    <dgm:pt modelId="{4BA7E9C1-4EA7-467F-81D6-0223316E02A6}" type="pres">
      <dgm:prSet presAssocID="{E57C5035-8FA8-45B1-B801-6F7D9BF1305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174090F-4584-4ACF-9753-16AFCFA7A4A8}" type="pres">
      <dgm:prSet presAssocID="{D68225A1-6996-4487-9006-7D40819B174E}" presName="spacer" presStyleCnt="0"/>
      <dgm:spPr/>
    </dgm:pt>
    <dgm:pt modelId="{81C62A0D-937E-42F1-A00C-435248DEFD28}" type="pres">
      <dgm:prSet presAssocID="{231CF2A9-92C2-464C-9B69-2B3D6E8DA17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A572CFC-D312-4CB9-8130-23E58E6FB8C3}" type="pres">
      <dgm:prSet presAssocID="{FE2BEE7E-83B6-4913-B3B2-A8768B19E5BD}" presName="spacer" presStyleCnt="0"/>
      <dgm:spPr/>
    </dgm:pt>
    <dgm:pt modelId="{16EBE583-03A6-453E-BBC2-A68AC39BAC4F}" type="pres">
      <dgm:prSet presAssocID="{B66421E0-ED67-44C8-8BAE-BF60D62431D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309D430-D54E-4070-9BCD-9CBF7E0CC1A8}" type="pres">
      <dgm:prSet presAssocID="{4C7DF663-2F28-4FB0-AA0A-181C99FD9FCD}" presName="spacer" presStyleCnt="0"/>
      <dgm:spPr/>
    </dgm:pt>
    <dgm:pt modelId="{F755B627-DBDA-449F-AFCB-7D4DE726CC9B}" type="pres">
      <dgm:prSet presAssocID="{33AD4C43-F583-4D62-A8B0-D1F35A8B6B9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2BEBB94-2C45-4AE7-B79E-99D134A462D6}" type="pres">
      <dgm:prSet presAssocID="{F93EB71B-B3EB-4E95-AB94-91DAA3820F07}" presName="spacer" presStyleCnt="0"/>
      <dgm:spPr/>
    </dgm:pt>
    <dgm:pt modelId="{9B69D588-4F61-45FF-A37E-DCF8153E859D}" type="pres">
      <dgm:prSet presAssocID="{EB7F0189-8208-4043-8F31-8ADE961C391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58B1313-80A9-4AF4-A6B3-6E9A577CBF1F}" type="presOf" srcId="{B66421E0-ED67-44C8-8BAE-BF60D62431DC}" destId="{16EBE583-03A6-453E-BBC2-A68AC39BAC4F}" srcOrd="0" destOrd="0" presId="urn:microsoft.com/office/officeart/2005/8/layout/vList2"/>
    <dgm:cxn modelId="{FFAF7222-AA2E-4618-BB9E-ED08D4E0625C}" srcId="{40F21674-1667-471C-936F-EC45D0F7B140}" destId="{E57C5035-8FA8-45B1-B801-6F7D9BF13053}" srcOrd="0" destOrd="0" parTransId="{6D55A75E-C91B-4CD2-A3BF-5170B8824212}" sibTransId="{D68225A1-6996-4487-9006-7D40819B174E}"/>
    <dgm:cxn modelId="{64F50439-3506-4B25-B37C-2BA6B0EC75BA}" srcId="{40F21674-1667-471C-936F-EC45D0F7B140}" destId="{33AD4C43-F583-4D62-A8B0-D1F35A8B6B90}" srcOrd="3" destOrd="0" parTransId="{597821CE-2AC7-4768-A1FB-DDE162532B50}" sibTransId="{F93EB71B-B3EB-4E95-AB94-91DAA3820F07}"/>
    <dgm:cxn modelId="{53EC7D4E-5DEB-447C-9432-220BEF645B0F}" type="presOf" srcId="{40F21674-1667-471C-936F-EC45D0F7B140}" destId="{E0257319-1C35-423C-A6C4-C68E8741F039}" srcOrd="0" destOrd="0" presId="urn:microsoft.com/office/officeart/2005/8/layout/vList2"/>
    <dgm:cxn modelId="{59F03658-889D-4C52-92BE-399C5E1F3BF6}" type="presOf" srcId="{33AD4C43-F583-4D62-A8B0-D1F35A8B6B90}" destId="{F755B627-DBDA-449F-AFCB-7D4DE726CC9B}" srcOrd="0" destOrd="0" presId="urn:microsoft.com/office/officeart/2005/8/layout/vList2"/>
    <dgm:cxn modelId="{6E8D3A78-AFA2-42D6-900B-2946C5091BBD}" type="presOf" srcId="{EB7F0189-8208-4043-8F31-8ADE961C3916}" destId="{9B69D588-4F61-45FF-A37E-DCF8153E859D}" srcOrd="0" destOrd="0" presId="urn:microsoft.com/office/officeart/2005/8/layout/vList2"/>
    <dgm:cxn modelId="{A110AE83-CB10-46CC-8FAB-843C2A4E8E22}" srcId="{40F21674-1667-471C-936F-EC45D0F7B140}" destId="{B66421E0-ED67-44C8-8BAE-BF60D62431DC}" srcOrd="2" destOrd="0" parTransId="{8012480C-9EA9-45AE-BA16-6C44216D0749}" sibTransId="{4C7DF663-2F28-4FB0-AA0A-181C99FD9FCD}"/>
    <dgm:cxn modelId="{0369AE8D-3962-4F25-B2CE-F4A20899AA16}" srcId="{40F21674-1667-471C-936F-EC45D0F7B140}" destId="{231CF2A9-92C2-464C-9B69-2B3D6E8DA17D}" srcOrd="1" destOrd="0" parTransId="{9767BE05-37C5-4A8E-B106-645F579ED409}" sibTransId="{FE2BEE7E-83B6-4913-B3B2-A8768B19E5BD}"/>
    <dgm:cxn modelId="{90C5209E-85F4-426D-A716-5763F425743B}" type="presOf" srcId="{231CF2A9-92C2-464C-9B69-2B3D6E8DA17D}" destId="{81C62A0D-937E-42F1-A00C-435248DEFD28}" srcOrd="0" destOrd="0" presId="urn:microsoft.com/office/officeart/2005/8/layout/vList2"/>
    <dgm:cxn modelId="{DA74B9C3-DF1A-43F4-9F7F-6E0E33B6DB55}" type="presOf" srcId="{E57C5035-8FA8-45B1-B801-6F7D9BF13053}" destId="{4BA7E9C1-4EA7-467F-81D6-0223316E02A6}" srcOrd="0" destOrd="0" presId="urn:microsoft.com/office/officeart/2005/8/layout/vList2"/>
    <dgm:cxn modelId="{6C4A12CA-113E-4ACB-A3FF-74FCC0F297D5}" srcId="{40F21674-1667-471C-936F-EC45D0F7B140}" destId="{EB7F0189-8208-4043-8F31-8ADE961C3916}" srcOrd="4" destOrd="0" parTransId="{2CB66A9A-9573-4F5F-A9AB-574B1264F277}" sibTransId="{E736B859-B2D5-41F5-9434-D5269A8B902B}"/>
    <dgm:cxn modelId="{4AFB8C25-DC2D-49AA-B6D6-ED2B461A4FD7}" type="presParOf" srcId="{E0257319-1C35-423C-A6C4-C68E8741F039}" destId="{4BA7E9C1-4EA7-467F-81D6-0223316E02A6}" srcOrd="0" destOrd="0" presId="urn:microsoft.com/office/officeart/2005/8/layout/vList2"/>
    <dgm:cxn modelId="{932756C9-FD83-406A-8BC9-A45CD623EE72}" type="presParOf" srcId="{E0257319-1C35-423C-A6C4-C68E8741F039}" destId="{B174090F-4584-4ACF-9753-16AFCFA7A4A8}" srcOrd="1" destOrd="0" presId="urn:microsoft.com/office/officeart/2005/8/layout/vList2"/>
    <dgm:cxn modelId="{87CBF8C4-605F-4005-9658-3E60B64C96D7}" type="presParOf" srcId="{E0257319-1C35-423C-A6C4-C68E8741F039}" destId="{81C62A0D-937E-42F1-A00C-435248DEFD28}" srcOrd="2" destOrd="0" presId="urn:microsoft.com/office/officeart/2005/8/layout/vList2"/>
    <dgm:cxn modelId="{A0E18364-8A78-43A5-AA46-5D92E6BF8948}" type="presParOf" srcId="{E0257319-1C35-423C-A6C4-C68E8741F039}" destId="{1A572CFC-D312-4CB9-8130-23E58E6FB8C3}" srcOrd="3" destOrd="0" presId="urn:microsoft.com/office/officeart/2005/8/layout/vList2"/>
    <dgm:cxn modelId="{C6E0938D-6F39-4C8D-AED0-7E1D70D21D3D}" type="presParOf" srcId="{E0257319-1C35-423C-A6C4-C68E8741F039}" destId="{16EBE583-03A6-453E-BBC2-A68AC39BAC4F}" srcOrd="4" destOrd="0" presId="urn:microsoft.com/office/officeart/2005/8/layout/vList2"/>
    <dgm:cxn modelId="{CACFB7E3-257D-43A7-9E38-864EB973B147}" type="presParOf" srcId="{E0257319-1C35-423C-A6C4-C68E8741F039}" destId="{7309D430-D54E-4070-9BCD-9CBF7E0CC1A8}" srcOrd="5" destOrd="0" presId="urn:microsoft.com/office/officeart/2005/8/layout/vList2"/>
    <dgm:cxn modelId="{90B2A169-BC8A-41BA-8976-6B24A61A9F4A}" type="presParOf" srcId="{E0257319-1C35-423C-A6C4-C68E8741F039}" destId="{F755B627-DBDA-449F-AFCB-7D4DE726CC9B}" srcOrd="6" destOrd="0" presId="urn:microsoft.com/office/officeart/2005/8/layout/vList2"/>
    <dgm:cxn modelId="{3A7A352F-897F-4DD9-B875-D98BE5871EF8}" type="presParOf" srcId="{E0257319-1C35-423C-A6C4-C68E8741F039}" destId="{72BEBB94-2C45-4AE7-B79E-99D134A462D6}" srcOrd="7" destOrd="0" presId="urn:microsoft.com/office/officeart/2005/8/layout/vList2"/>
    <dgm:cxn modelId="{1A0033AC-90F5-4FA5-ACAA-8F24BBCF23E5}" type="presParOf" srcId="{E0257319-1C35-423C-A6C4-C68E8741F039}" destId="{9B69D588-4F61-45FF-A37E-DCF8153E859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C7BAFC-FB4D-49FE-AAA1-DD4E6AB85BAE}">
      <dsp:nvSpPr>
        <dsp:cNvPr id="0" name=""/>
        <dsp:cNvSpPr/>
      </dsp:nvSpPr>
      <dsp:spPr>
        <a:xfrm>
          <a:off x="0" y="0"/>
          <a:ext cx="6606540" cy="12152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Menadžment</a:t>
          </a:r>
          <a:r>
            <a:rPr lang="en-US" sz="2300" b="1" kern="1200" dirty="0"/>
            <a:t> </a:t>
          </a:r>
          <a:r>
            <a:rPr lang="en-US" sz="2300" kern="1200" dirty="0"/>
            <a:t>je </a:t>
          </a:r>
          <a:r>
            <a:rPr lang="en-US" sz="2300" kern="1200" dirty="0" err="1"/>
            <a:t>proces</a:t>
          </a:r>
          <a:r>
            <a:rPr lang="en-US" sz="2300" kern="1200" dirty="0"/>
            <a:t> u </a:t>
          </a:r>
          <a:r>
            <a:rPr lang="en-US" sz="2300" kern="1200" dirty="0" err="1"/>
            <a:t>kojem</a:t>
          </a:r>
          <a:r>
            <a:rPr lang="en-US" sz="2300" kern="1200" dirty="0"/>
            <a:t> se </a:t>
          </a:r>
          <a:r>
            <a:rPr lang="en-US" sz="2300" kern="1200" dirty="0" err="1"/>
            <a:t>raspoloživi</a:t>
          </a:r>
          <a:r>
            <a:rPr lang="en-US" sz="2300" kern="1200" dirty="0"/>
            <a:t> </a:t>
          </a:r>
          <a:r>
            <a:rPr lang="en-US" sz="2300" kern="1200" dirty="0" err="1"/>
            <a:t>resursi</a:t>
          </a:r>
          <a:r>
            <a:rPr lang="hr-HR" sz="2300" kern="1200" dirty="0"/>
            <a:t> - </a:t>
          </a:r>
          <a:r>
            <a:rPr lang="en-US" sz="2300" kern="1200" dirty="0" err="1"/>
            <a:t>inputi</a:t>
          </a:r>
          <a:r>
            <a:rPr lang="en-US" sz="2300" kern="1200" dirty="0"/>
            <a:t> </a:t>
          </a:r>
          <a:r>
            <a:rPr lang="en-US" sz="2300" kern="1200" dirty="0" err="1"/>
            <a:t>pretvaraju</a:t>
          </a:r>
          <a:r>
            <a:rPr lang="en-US" sz="2300" kern="1200" dirty="0"/>
            <a:t> u </a:t>
          </a:r>
          <a:r>
            <a:rPr lang="en-US" sz="2300" kern="1200" dirty="0" err="1"/>
            <a:t>outpute</a:t>
          </a:r>
          <a:r>
            <a:rPr lang="en-US" sz="2300" kern="1200" dirty="0"/>
            <a:t>.</a:t>
          </a:r>
        </a:p>
      </dsp:txBody>
      <dsp:txXfrm>
        <a:off x="35593" y="35593"/>
        <a:ext cx="5295204" cy="1144051"/>
      </dsp:txXfrm>
    </dsp:sp>
    <dsp:sp modelId="{D2899810-76E1-4C6D-BEC9-27AF2C5D93F2}">
      <dsp:nvSpPr>
        <dsp:cNvPr id="0" name=""/>
        <dsp:cNvSpPr/>
      </dsp:nvSpPr>
      <dsp:spPr>
        <a:xfrm>
          <a:off x="582929" y="1417777"/>
          <a:ext cx="6606540" cy="12152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 tom procesu menadžeri planiraju, organiziraju, vode zaposlenike i kontroliraju rezultate.</a:t>
          </a:r>
        </a:p>
      </dsp:txBody>
      <dsp:txXfrm>
        <a:off x="618522" y="1453370"/>
        <a:ext cx="5162519" cy="1144051"/>
      </dsp:txXfrm>
    </dsp:sp>
    <dsp:sp modelId="{011D09C5-CB46-4E40-A710-1A7EA8FF6649}">
      <dsp:nvSpPr>
        <dsp:cNvPr id="0" name=""/>
        <dsp:cNvSpPr/>
      </dsp:nvSpPr>
      <dsp:spPr>
        <a:xfrm>
          <a:off x="1165859" y="2835554"/>
          <a:ext cx="6606540" cy="12152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Uspješnost menadžmenta ovisi o tome koliko su dobro organizirane funkcije menadžmenta.</a:t>
          </a:r>
        </a:p>
      </dsp:txBody>
      <dsp:txXfrm>
        <a:off x="1201452" y="2871147"/>
        <a:ext cx="5162519" cy="1144051"/>
      </dsp:txXfrm>
    </dsp:sp>
    <dsp:sp modelId="{0C64E7DB-643D-4B1A-8886-57D0A770BC71}">
      <dsp:nvSpPr>
        <dsp:cNvPr id="0" name=""/>
        <dsp:cNvSpPr/>
      </dsp:nvSpPr>
      <dsp:spPr>
        <a:xfrm>
          <a:off x="5816635" y="921555"/>
          <a:ext cx="789904" cy="7899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994363" y="921555"/>
        <a:ext cx="434448" cy="594403"/>
      </dsp:txXfrm>
    </dsp:sp>
    <dsp:sp modelId="{67496F62-53F2-490A-9D2D-DB032EE09899}">
      <dsp:nvSpPr>
        <dsp:cNvPr id="0" name=""/>
        <dsp:cNvSpPr/>
      </dsp:nvSpPr>
      <dsp:spPr>
        <a:xfrm>
          <a:off x="6399565" y="2331230"/>
          <a:ext cx="789904" cy="7899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577293" y="2331230"/>
        <a:ext cx="434448" cy="5944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26921-E6BF-44AF-9D5D-200A27F5C5E4}">
      <dsp:nvSpPr>
        <dsp:cNvPr id="0" name=""/>
        <dsp:cNvSpPr/>
      </dsp:nvSpPr>
      <dsp:spPr>
        <a:xfrm>
          <a:off x="0" y="1036"/>
          <a:ext cx="4704000" cy="12466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Ljudski</a:t>
          </a:r>
          <a:r>
            <a:rPr lang="en-US" sz="2400" kern="1200" dirty="0"/>
            <a:t> </a:t>
          </a:r>
          <a:r>
            <a:rPr lang="en-US" sz="2400" kern="1200" dirty="0" err="1"/>
            <a:t>resursi</a:t>
          </a:r>
          <a:r>
            <a:rPr lang="en-US" sz="2400" kern="1200" dirty="0"/>
            <a:t> – </a:t>
          </a:r>
          <a:r>
            <a:rPr lang="en-US" sz="2400" kern="1200" dirty="0" err="1"/>
            <a:t>zaposlenici</a:t>
          </a:r>
          <a:r>
            <a:rPr lang="en-US" sz="2400" kern="1200" dirty="0"/>
            <a:t> </a:t>
          </a:r>
          <a:r>
            <a:rPr lang="en-US" sz="2400" kern="1200" dirty="0" err="1"/>
            <a:t>i</a:t>
          </a:r>
          <a:r>
            <a:rPr lang="en-US" sz="2400" kern="1200" dirty="0"/>
            <a:t> </a:t>
          </a:r>
          <a:r>
            <a:rPr lang="en-US" sz="2400" kern="1200" dirty="0" err="1"/>
            <a:t>njihove</a:t>
          </a:r>
          <a:r>
            <a:rPr lang="en-US" sz="2400" kern="1200" dirty="0"/>
            <a:t> </a:t>
          </a:r>
          <a:r>
            <a:rPr lang="en-US" sz="2400" kern="1200" dirty="0" err="1"/>
            <a:t>vještine</a:t>
          </a:r>
          <a:endParaRPr lang="en-US" sz="2400" kern="1200" dirty="0"/>
        </a:p>
      </dsp:txBody>
      <dsp:txXfrm>
        <a:off x="60859" y="61895"/>
        <a:ext cx="4582282" cy="1124977"/>
      </dsp:txXfrm>
    </dsp:sp>
    <dsp:sp modelId="{3CC23F29-EA1C-4364-9444-CDBF539DA241}">
      <dsp:nvSpPr>
        <dsp:cNvPr id="0" name=""/>
        <dsp:cNvSpPr/>
      </dsp:nvSpPr>
      <dsp:spPr>
        <a:xfrm>
          <a:off x="0" y="1262005"/>
          <a:ext cx="4704000" cy="1246695"/>
        </a:xfrm>
        <a:prstGeom prst="roundRect">
          <a:avLst/>
        </a:prstGeom>
        <a:solidFill>
          <a:schemeClr val="accent2">
            <a:hueOff val="476947"/>
            <a:satOff val="-10882"/>
            <a:lumOff val="4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Financijski</a:t>
          </a:r>
          <a:r>
            <a:rPr lang="en-US" sz="2400" kern="1200" dirty="0"/>
            <a:t> </a:t>
          </a:r>
          <a:r>
            <a:rPr lang="en-US" sz="2400" kern="1200" dirty="0" err="1"/>
            <a:t>resursi</a:t>
          </a:r>
          <a:r>
            <a:rPr lang="en-US" sz="2400" kern="1200" dirty="0"/>
            <a:t> – </a:t>
          </a:r>
          <a:r>
            <a:rPr lang="en-US" sz="2400" kern="1200" dirty="0" err="1"/>
            <a:t>novac</a:t>
          </a:r>
          <a:r>
            <a:rPr lang="en-US" sz="2400" kern="1200" dirty="0"/>
            <a:t> </a:t>
          </a:r>
          <a:r>
            <a:rPr lang="en-US" sz="2400" kern="1200" dirty="0" err="1"/>
            <a:t>i</a:t>
          </a:r>
          <a:r>
            <a:rPr lang="en-US" sz="2400" kern="1200" dirty="0"/>
            <a:t> </a:t>
          </a:r>
          <a:r>
            <a:rPr lang="en-US" sz="2400" kern="1200" dirty="0" err="1"/>
            <a:t>kapital</a:t>
          </a:r>
          <a:endParaRPr lang="en-US" sz="2400" kern="1200" dirty="0"/>
        </a:p>
      </dsp:txBody>
      <dsp:txXfrm>
        <a:off x="60859" y="1322864"/>
        <a:ext cx="4582282" cy="1124977"/>
      </dsp:txXfrm>
    </dsp:sp>
    <dsp:sp modelId="{D595C30F-2CCA-4936-B49E-65D49325E45F}">
      <dsp:nvSpPr>
        <dsp:cNvPr id="0" name=""/>
        <dsp:cNvSpPr/>
      </dsp:nvSpPr>
      <dsp:spPr>
        <a:xfrm>
          <a:off x="0" y="2522974"/>
          <a:ext cx="4704000" cy="1246695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Materijalni</a:t>
          </a:r>
          <a:r>
            <a:rPr lang="en-US" sz="2400" kern="1200" dirty="0"/>
            <a:t> </a:t>
          </a:r>
          <a:r>
            <a:rPr lang="en-US" sz="2400" kern="1200" dirty="0" err="1"/>
            <a:t>resursi</a:t>
          </a:r>
          <a:r>
            <a:rPr lang="en-US" sz="2400" kern="1200" dirty="0"/>
            <a:t> – </a:t>
          </a:r>
          <a:r>
            <a:rPr lang="en-US" sz="2400" kern="1200" dirty="0" err="1"/>
            <a:t>oprema</a:t>
          </a:r>
          <a:r>
            <a:rPr lang="en-US" sz="2400" kern="1200" dirty="0"/>
            <a:t>, </a:t>
          </a:r>
          <a:r>
            <a:rPr lang="en-US" sz="2400" kern="1200" dirty="0" err="1"/>
            <a:t>sirovine</a:t>
          </a:r>
          <a:r>
            <a:rPr lang="en-US" sz="2400" kern="1200" dirty="0"/>
            <a:t> </a:t>
          </a:r>
          <a:r>
            <a:rPr lang="en-US" sz="2400" kern="1200" dirty="0" err="1"/>
            <a:t>i</a:t>
          </a:r>
          <a:r>
            <a:rPr lang="en-US" sz="2400" kern="1200" dirty="0"/>
            <a:t> </a:t>
          </a:r>
          <a:r>
            <a:rPr lang="en-US" sz="2400" kern="1200" dirty="0" err="1"/>
            <a:t>objekti</a:t>
          </a:r>
          <a:endParaRPr lang="en-US" sz="2400" kern="1200" dirty="0"/>
        </a:p>
      </dsp:txBody>
      <dsp:txXfrm>
        <a:off x="60859" y="2583833"/>
        <a:ext cx="4582282" cy="1124977"/>
      </dsp:txXfrm>
    </dsp:sp>
    <dsp:sp modelId="{2656637C-F760-461E-8279-97CEF82194E1}">
      <dsp:nvSpPr>
        <dsp:cNvPr id="0" name=""/>
        <dsp:cNvSpPr/>
      </dsp:nvSpPr>
      <dsp:spPr>
        <a:xfrm>
          <a:off x="0" y="3783943"/>
          <a:ext cx="4704000" cy="1246695"/>
        </a:xfrm>
        <a:prstGeom prst="roundRect">
          <a:avLst/>
        </a:prstGeom>
        <a:solidFill>
          <a:schemeClr val="accent2">
            <a:hueOff val="1430842"/>
            <a:satOff val="-32646"/>
            <a:lumOff val="12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Tehnološki</a:t>
          </a:r>
          <a:r>
            <a:rPr lang="en-US" sz="2400" kern="1200" dirty="0"/>
            <a:t> </a:t>
          </a:r>
          <a:r>
            <a:rPr lang="en-US" sz="2400" kern="1200" dirty="0" err="1"/>
            <a:t>resursi</a:t>
          </a:r>
          <a:r>
            <a:rPr lang="en-US" sz="2400" kern="1200" dirty="0"/>
            <a:t> – </a:t>
          </a:r>
          <a:r>
            <a:rPr lang="en-US" sz="2400" kern="1200" dirty="0" err="1"/>
            <a:t>tehnologija</a:t>
          </a:r>
          <a:r>
            <a:rPr lang="en-US" sz="2400" kern="1200" dirty="0"/>
            <a:t> </a:t>
          </a:r>
          <a:r>
            <a:rPr lang="en-US" sz="2400" kern="1200" dirty="0" err="1"/>
            <a:t>i</a:t>
          </a:r>
          <a:r>
            <a:rPr lang="en-US" sz="2400" kern="1200" dirty="0"/>
            <a:t> </a:t>
          </a:r>
          <a:r>
            <a:rPr lang="en-US" sz="2400" kern="1200" dirty="0" err="1"/>
            <a:t>proizvodni</a:t>
          </a:r>
          <a:r>
            <a:rPr lang="en-US" sz="2400" kern="1200" dirty="0"/>
            <a:t> </a:t>
          </a:r>
          <a:r>
            <a:rPr lang="en-US" sz="2400" kern="1200" dirty="0" err="1"/>
            <a:t>procesi</a:t>
          </a:r>
          <a:endParaRPr lang="en-US" sz="2400" kern="1200" dirty="0"/>
        </a:p>
      </dsp:txBody>
      <dsp:txXfrm>
        <a:off x="60859" y="3844802"/>
        <a:ext cx="4582282" cy="1124977"/>
      </dsp:txXfrm>
    </dsp:sp>
    <dsp:sp modelId="{2067E636-9AB7-4B78-9D34-9300AFE57B40}">
      <dsp:nvSpPr>
        <dsp:cNvPr id="0" name=""/>
        <dsp:cNvSpPr/>
      </dsp:nvSpPr>
      <dsp:spPr>
        <a:xfrm>
          <a:off x="0" y="5044912"/>
          <a:ext cx="4704000" cy="1246695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Informacijski</a:t>
          </a:r>
          <a:r>
            <a:rPr lang="en-US" sz="2400" kern="1200" dirty="0"/>
            <a:t> </a:t>
          </a:r>
          <a:r>
            <a:rPr lang="en-US" sz="2400" kern="1200" dirty="0" err="1"/>
            <a:t>resursi</a:t>
          </a:r>
          <a:r>
            <a:rPr lang="en-US" sz="2400" kern="1200" dirty="0"/>
            <a:t> – </a:t>
          </a:r>
          <a:r>
            <a:rPr lang="en-US" sz="2400" kern="1200" dirty="0" err="1"/>
            <a:t>podaci</a:t>
          </a:r>
          <a:r>
            <a:rPr lang="en-US" sz="2400" kern="1200" dirty="0"/>
            <a:t> </a:t>
          </a:r>
          <a:r>
            <a:rPr lang="en-US" sz="2400" kern="1200" dirty="0" err="1"/>
            <a:t>i</a:t>
          </a:r>
          <a:r>
            <a:rPr lang="en-US" sz="2400" kern="1200" dirty="0"/>
            <a:t> </a:t>
          </a:r>
          <a:r>
            <a:rPr lang="en-US" sz="2400" kern="1200" dirty="0" err="1"/>
            <a:t>informacije</a:t>
          </a:r>
          <a:r>
            <a:rPr lang="en-US" sz="2400" kern="1200" dirty="0"/>
            <a:t> </a:t>
          </a:r>
          <a:r>
            <a:rPr lang="en-US" sz="2400" kern="1200" dirty="0" err="1"/>
            <a:t>potrebne</a:t>
          </a:r>
          <a:r>
            <a:rPr lang="en-US" sz="2400" kern="1200" dirty="0"/>
            <a:t> za </a:t>
          </a:r>
          <a:r>
            <a:rPr lang="en-US" sz="2400" kern="1200" dirty="0" err="1"/>
            <a:t>odlučivanje</a:t>
          </a:r>
          <a:endParaRPr lang="en-US" sz="2400" kern="1200" dirty="0"/>
        </a:p>
      </dsp:txBody>
      <dsp:txXfrm>
        <a:off x="60859" y="5105771"/>
        <a:ext cx="4582282" cy="11249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A7E9C1-4EA7-467F-81D6-0223316E02A6}">
      <dsp:nvSpPr>
        <dsp:cNvPr id="0" name=""/>
        <dsp:cNvSpPr/>
      </dsp:nvSpPr>
      <dsp:spPr>
        <a:xfrm>
          <a:off x="0" y="29805"/>
          <a:ext cx="4658970" cy="12378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1. Planiranje </a:t>
          </a:r>
          <a:r>
            <a:rPr lang="en-US" sz="2300" kern="1200"/>
            <a:t>– određivanje ciljeva i načina njihovog ostvarivanja</a:t>
          </a:r>
        </a:p>
      </dsp:txBody>
      <dsp:txXfrm>
        <a:off x="60427" y="90232"/>
        <a:ext cx="4538116" cy="1117006"/>
      </dsp:txXfrm>
    </dsp:sp>
    <dsp:sp modelId="{81C62A0D-937E-42F1-A00C-435248DEFD28}">
      <dsp:nvSpPr>
        <dsp:cNvPr id="0" name=""/>
        <dsp:cNvSpPr/>
      </dsp:nvSpPr>
      <dsp:spPr>
        <a:xfrm>
          <a:off x="0" y="1333905"/>
          <a:ext cx="4658970" cy="1237860"/>
        </a:xfrm>
        <a:prstGeom prst="roundRect">
          <a:avLst/>
        </a:prstGeom>
        <a:solidFill>
          <a:schemeClr val="accent2">
            <a:hueOff val="476947"/>
            <a:satOff val="-10882"/>
            <a:lumOff val="4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2. </a:t>
          </a:r>
          <a:r>
            <a:rPr lang="en-US" sz="2300" b="1" kern="1200" dirty="0" err="1"/>
            <a:t>Organiziranje</a:t>
          </a:r>
          <a:r>
            <a:rPr lang="hr-HR" sz="2300" kern="1200" dirty="0"/>
            <a:t> </a:t>
          </a:r>
          <a:r>
            <a:rPr lang="en-US" sz="2300" kern="1200" dirty="0"/>
            <a:t>– </a:t>
          </a:r>
          <a:r>
            <a:rPr lang="en-US" sz="2300" kern="1200" dirty="0" err="1"/>
            <a:t>raspodjela</a:t>
          </a:r>
          <a:r>
            <a:rPr lang="en-US" sz="2300" kern="1200" dirty="0"/>
            <a:t> </a:t>
          </a:r>
          <a:r>
            <a:rPr lang="en-US" sz="2300" kern="1200" dirty="0" err="1"/>
            <a:t>poslova</a:t>
          </a:r>
          <a:r>
            <a:rPr lang="en-US" sz="2300" kern="1200" dirty="0"/>
            <a:t> </a:t>
          </a:r>
          <a:r>
            <a:rPr lang="en-US" sz="2300" kern="1200" dirty="0" err="1"/>
            <a:t>i</a:t>
          </a:r>
          <a:r>
            <a:rPr lang="en-US" sz="2300" kern="1200" dirty="0"/>
            <a:t> </a:t>
          </a:r>
          <a:r>
            <a:rPr lang="en-US" sz="2300" kern="1200" dirty="0" err="1"/>
            <a:t>odgovornosti</a:t>
          </a:r>
          <a:endParaRPr lang="en-US" sz="2300" kern="1200" dirty="0"/>
        </a:p>
      </dsp:txBody>
      <dsp:txXfrm>
        <a:off x="60427" y="1394332"/>
        <a:ext cx="4538116" cy="1117006"/>
      </dsp:txXfrm>
    </dsp:sp>
    <dsp:sp modelId="{16EBE583-03A6-453E-BBC2-A68AC39BAC4F}">
      <dsp:nvSpPr>
        <dsp:cNvPr id="0" name=""/>
        <dsp:cNvSpPr/>
      </dsp:nvSpPr>
      <dsp:spPr>
        <a:xfrm>
          <a:off x="0" y="2638005"/>
          <a:ext cx="4658970" cy="1237860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3. </a:t>
          </a:r>
          <a:r>
            <a:rPr lang="en-US" sz="2300" b="1" kern="1200" dirty="0" err="1"/>
            <a:t>Upravljanje</a:t>
          </a:r>
          <a:r>
            <a:rPr lang="en-US" sz="2300" b="1" kern="1200" dirty="0"/>
            <a:t> </a:t>
          </a:r>
          <a:r>
            <a:rPr lang="en-US" sz="2300" b="1" kern="1200" dirty="0" err="1"/>
            <a:t>ljudskim</a:t>
          </a:r>
          <a:r>
            <a:rPr lang="en-US" sz="2300" b="1" kern="1200" dirty="0"/>
            <a:t> </a:t>
          </a:r>
          <a:r>
            <a:rPr lang="en-US" sz="2300" b="1" kern="1200" dirty="0" err="1"/>
            <a:t>potencijalima</a:t>
          </a:r>
          <a:r>
            <a:rPr lang="en-US" sz="2300" b="1" kern="1200" dirty="0"/>
            <a:t> </a:t>
          </a:r>
          <a:r>
            <a:rPr lang="en-US" sz="2300" kern="1200" dirty="0"/>
            <a:t>– </a:t>
          </a:r>
          <a:r>
            <a:rPr lang="en-US" sz="2300" kern="1200" dirty="0" err="1"/>
            <a:t>zapošljavanje</a:t>
          </a:r>
          <a:r>
            <a:rPr lang="en-US" sz="2300" kern="1200" dirty="0"/>
            <a:t> </a:t>
          </a:r>
          <a:r>
            <a:rPr lang="en-US" sz="2300" kern="1200" dirty="0" err="1"/>
            <a:t>i</a:t>
          </a:r>
          <a:r>
            <a:rPr lang="en-US" sz="2300" kern="1200" dirty="0"/>
            <a:t> </a:t>
          </a:r>
          <a:r>
            <a:rPr lang="en-US" sz="2300" kern="1200" dirty="0" err="1"/>
            <a:t>razvoj</a:t>
          </a:r>
          <a:r>
            <a:rPr lang="en-US" sz="2300" kern="1200" dirty="0"/>
            <a:t> </a:t>
          </a:r>
          <a:r>
            <a:rPr lang="en-US" sz="2300" kern="1200" dirty="0" err="1"/>
            <a:t>zaposlenika</a:t>
          </a:r>
          <a:endParaRPr lang="en-US" sz="2300" kern="1200" dirty="0"/>
        </a:p>
      </dsp:txBody>
      <dsp:txXfrm>
        <a:off x="60427" y="2698432"/>
        <a:ext cx="4538116" cy="1117006"/>
      </dsp:txXfrm>
    </dsp:sp>
    <dsp:sp modelId="{F755B627-DBDA-449F-AFCB-7D4DE726CC9B}">
      <dsp:nvSpPr>
        <dsp:cNvPr id="0" name=""/>
        <dsp:cNvSpPr/>
      </dsp:nvSpPr>
      <dsp:spPr>
        <a:xfrm>
          <a:off x="0" y="3942105"/>
          <a:ext cx="4658970" cy="1237860"/>
        </a:xfrm>
        <a:prstGeom prst="roundRect">
          <a:avLst/>
        </a:prstGeom>
        <a:solidFill>
          <a:schemeClr val="accent2">
            <a:hueOff val="1430842"/>
            <a:satOff val="-32646"/>
            <a:lumOff val="12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4. Vođenje </a:t>
          </a:r>
          <a:r>
            <a:rPr lang="en-US" sz="2300" kern="1200"/>
            <a:t>– motiviranje i usmjeravanje zaposlenika</a:t>
          </a:r>
        </a:p>
      </dsp:txBody>
      <dsp:txXfrm>
        <a:off x="60427" y="4002532"/>
        <a:ext cx="4538116" cy="1117006"/>
      </dsp:txXfrm>
    </dsp:sp>
    <dsp:sp modelId="{9B69D588-4F61-45FF-A37E-DCF8153E859D}">
      <dsp:nvSpPr>
        <dsp:cNvPr id="0" name=""/>
        <dsp:cNvSpPr/>
      </dsp:nvSpPr>
      <dsp:spPr>
        <a:xfrm>
          <a:off x="0" y="5246205"/>
          <a:ext cx="4658970" cy="1237860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5. Kontrola </a:t>
          </a:r>
          <a:r>
            <a:rPr lang="en-US" sz="2300" kern="1200"/>
            <a:t>– praćenje rezultata i usporedba s planiranim ciljevima</a:t>
          </a:r>
        </a:p>
      </dsp:txBody>
      <dsp:txXfrm>
        <a:off x="60427" y="5306632"/>
        <a:ext cx="4538116" cy="1117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0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4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1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3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0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6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1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9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6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5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microsoft.com/office/2007/relationships/hdphoto" Target="../media/hdphoto3.wdp"/><Relationship Id="rId7" Type="http://schemas.openxmlformats.org/officeDocument/2006/relationships/diagramLayout" Target="../diagrams/layou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microsoft.com/office/2007/relationships/hdphoto" Target="../media/hdphoto2.wdp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3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microsoft.com/office/2007/relationships/hdphoto" Target="../media/hdphoto2.wdp"/><Relationship Id="rId10" Type="http://schemas.microsoft.com/office/2007/relationships/diagramDrawing" Target="../diagrams/drawing3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4377"/>
            <a:ext cx="7772400" cy="1470025"/>
          </a:xfrm>
        </p:spPr>
        <p:txBody>
          <a:bodyPr/>
          <a:lstStyle/>
          <a:p>
            <a:r>
              <a:rPr dirty="0" err="1"/>
              <a:t>Funkcije</a:t>
            </a:r>
            <a:r>
              <a:rPr dirty="0"/>
              <a:t> </a:t>
            </a:r>
            <a:r>
              <a:rPr dirty="0" err="1"/>
              <a:t>menadžmenta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122" y="1896986"/>
            <a:ext cx="6400800" cy="548148"/>
          </a:xfrm>
        </p:spPr>
        <p:txBody>
          <a:bodyPr>
            <a:normAutofit fontScale="92500"/>
          </a:bodyPr>
          <a:lstStyle/>
          <a:p>
            <a:r>
              <a:rPr lang="hr-HR" sz="2800" dirty="0">
                <a:solidFill>
                  <a:schemeClr val="tx1"/>
                </a:solidFill>
              </a:rPr>
              <a:t>5.</a:t>
            </a:r>
            <a:r>
              <a:rPr sz="2800" dirty="0" err="1">
                <a:solidFill>
                  <a:schemeClr val="tx1"/>
                </a:solidFill>
              </a:rPr>
              <a:t>Upravljanje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poduzetničkim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pothvatom</a:t>
            </a:r>
            <a:endParaRPr sz="2800" dirty="0">
              <a:solidFill>
                <a:schemeClr val="tx1"/>
              </a:solidFill>
            </a:endParaRPr>
          </a:p>
          <a:p>
            <a:endParaRPr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5394DE-9C27-C3CC-653B-268AA2D8F47E}"/>
              </a:ext>
            </a:extLst>
          </p:cNvPr>
          <p:cNvSpPr txBox="1">
            <a:spLocks/>
          </p:cNvSpPr>
          <p:nvPr/>
        </p:nvSpPr>
        <p:spPr>
          <a:xfrm>
            <a:off x="4857136" y="5464277"/>
            <a:ext cx="3601064" cy="74971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hr-HR" sz="2800" dirty="0">
              <a:solidFill>
                <a:schemeClr val="tx1"/>
              </a:solidFill>
            </a:endParaRPr>
          </a:p>
          <a:p>
            <a:pPr algn="r"/>
            <a:r>
              <a:rPr lang="hr-HR" sz="2800" dirty="0">
                <a:solidFill>
                  <a:schemeClr val="tx1"/>
                </a:solidFill>
              </a:rPr>
              <a:t>Izradila: Marina Juriša, </a:t>
            </a:r>
            <a:r>
              <a:rPr lang="hr-HR" sz="2800" dirty="0" err="1">
                <a:solidFill>
                  <a:schemeClr val="tx1"/>
                </a:solidFill>
              </a:rPr>
              <a:t>dipl.oec</a:t>
            </a:r>
            <a:endParaRPr lang="hr-HR" sz="2800" dirty="0">
              <a:solidFill>
                <a:schemeClr val="tx1"/>
              </a:solidFill>
            </a:endParaRPr>
          </a:p>
          <a:p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 err="1"/>
              <a:t>Menadžment</a:t>
            </a:r>
            <a:r>
              <a:rPr sz="3600" dirty="0"/>
              <a:t> </a:t>
            </a:r>
            <a:r>
              <a:rPr sz="3600" dirty="0" err="1"/>
              <a:t>kao</a:t>
            </a:r>
            <a:r>
              <a:rPr sz="3600" dirty="0"/>
              <a:t> </a:t>
            </a:r>
            <a:r>
              <a:rPr sz="3600" dirty="0" err="1"/>
              <a:t>proces</a:t>
            </a:r>
            <a:endParaRPr sz="36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CBB32C-148C-231A-FD35-FD97C9A694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2121408"/>
          <a:ext cx="7772400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295007"/>
          </a:xfrm>
        </p:spPr>
        <p:txBody>
          <a:bodyPr/>
          <a:lstStyle/>
          <a:p>
            <a:r>
              <a:rPr sz="3600" dirty="0" err="1"/>
              <a:t>Resursi</a:t>
            </a:r>
            <a:r>
              <a:rPr sz="3600" dirty="0"/>
              <a:t> u </a:t>
            </a:r>
            <a:r>
              <a:rPr sz="3600" dirty="0" err="1"/>
              <a:t>procesu</a:t>
            </a:r>
            <a:r>
              <a:rPr sz="3600" dirty="0"/>
              <a:t> </a:t>
            </a:r>
            <a:r>
              <a:rPr sz="3600" dirty="0" err="1"/>
              <a:t>menadžmenta</a:t>
            </a:r>
            <a:br>
              <a:rPr lang="hr-HR" dirty="0"/>
            </a:br>
            <a:r>
              <a:rPr lang="hr-HR" sz="2400" dirty="0"/>
              <a:t>udžbenik str.138</a:t>
            </a:r>
            <a:endParaRPr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931FF0F9-FA4A-A787-3C61-C1B236C2E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624" t="5668" r="64496" b="13434"/>
          <a:stretch>
            <a:fillRect/>
          </a:stretch>
        </p:blipFill>
        <p:spPr>
          <a:xfrm rot="5400000">
            <a:off x="2541492" y="47785"/>
            <a:ext cx="4061016" cy="81533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01CEDF-F9DF-D1B8-F153-CAA01E853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A3BD80-4D47-1DA6-B367-67AF1548D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Resursi u procesu menadžmenta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EF4852F-389C-1A79-5C19-3C37DDE136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737957"/>
              </p:ext>
            </p:extLst>
          </p:nvPr>
        </p:nvGraphicFramePr>
        <p:xfrm>
          <a:off x="3968052" y="196646"/>
          <a:ext cx="4704000" cy="6292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6305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5776" y="1679569"/>
            <a:ext cx="2624148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Pet temeljnih funkcija menadžmenta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0816" y="725394"/>
            <a:ext cx="3856994" cy="5407212"/>
          </a:xfrm>
        </p:spPr>
        <p:txBody>
          <a:bodyPr anchor="ctr">
            <a:normAutofit/>
          </a:bodyPr>
          <a:lstStyle/>
          <a:p>
            <a:endParaRPr dirty="0"/>
          </a:p>
          <a:p>
            <a:pPr marL="0" indent="0">
              <a:buNone/>
            </a:pPr>
            <a:r>
              <a:rPr lang="pl-PL" sz="2400" dirty="0"/>
              <a:t>Prepiši funkcije iz udžbenika str. 138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B468A5-6C1D-40B3-84AF-82B95E188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3F58BD-EEA4-7112-3344-C1EAF4C85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Pet temeljnih funkcija menadžmenta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0794148-246F-6EA3-64A3-2C408F6909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5184337"/>
              </p:ext>
            </p:extLst>
          </p:nvPr>
        </p:nvGraphicFramePr>
        <p:xfrm>
          <a:off x="4160565" y="344129"/>
          <a:ext cx="4658970" cy="6513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89079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5776" y="1679569"/>
            <a:ext cx="2624148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hr-HR" sz="2600">
                <a:solidFill>
                  <a:srgbClr val="FFFFFF"/>
                </a:solidFill>
              </a:rPr>
              <a:t>Razine menadžmenta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0816" y="725394"/>
            <a:ext cx="3856994" cy="54072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lang="hr-HR" sz="2400" dirty="0"/>
              <a:t>Pročitaj iz udžbenika razine menadžmenta i zapiši koje razine postoje. Prouči razlike.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A2244-58D8-245C-FB74-C2D870A95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4B473-42D6-8AD1-A0A4-DADDF99F3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58" y="209328"/>
            <a:ext cx="7772400" cy="1039369"/>
          </a:xfrm>
        </p:spPr>
        <p:txBody>
          <a:bodyPr>
            <a:normAutofit/>
          </a:bodyPr>
          <a:lstStyle/>
          <a:p>
            <a:r>
              <a:rPr lang="hr-HR" sz="3600"/>
              <a:t>Razine menadžmenta</a:t>
            </a:r>
            <a:endParaRPr lang="hr-H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BDC9-FC5C-80D9-BF83-517FE5AE0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78642"/>
            <a:ext cx="7772400" cy="491735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sz="4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1. Strateški (vrhovni, top) menadžment</a:t>
            </a:r>
          </a:p>
          <a:p>
            <a:r>
              <a:rPr lang="hr-HR" sz="4200" dirty="0"/>
              <a:t>Donosi najvažnije odluke</a:t>
            </a:r>
          </a:p>
          <a:p>
            <a:r>
              <a:rPr lang="hr-HR" sz="4200" dirty="0"/>
              <a:t>Definira viziju, misiju i strategiju poduzeća</a:t>
            </a:r>
          </a:p>
          <a:p>
            <a:r>
              <a:rPr lang="hr-HR" sz="4200" dirty="0"/>
              <a:t>Predstavlja poduzeće prema okolini</a:t>
            </a:r>
          </a:p>
          <a:p>
            <a:endParaRPr lang="hr-HR" sz="4200" dirty="0"/>
          </a:p>
          <a:p>
            <a:pPr marL="0" indent="0">
              <a:buNone/>
            </a:pPr>
            <a:r>
              <a:rPr lang="hr-HR" sz="4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2. Srednji menadžment</a:t>
            </a:r>
          </a:p>
          <a:p>
            <a:r>
              <a:rPr lang="hr-HR" sz="4200" dirty="0"/>
              <a:t>Povezuje vrhovni i operativni menadžment</a:t>
            </a:r>
          </a:p>
          <a:p>
            <a:r>
              <a:rPr lang="hr-HR" sz="4200" dirty="0"/>
              <a:t>Pretvara strateške ciljeve u operativne planove</a:t>
            </a:r>
          </a:p>
          <a:p>
            <a:endParaRPr lang="hr-HR" sz="4200" dirty="0"/>
          </a:p>
          <a:p>
            <a:pPr marL="0" indent="0">
              <a:buNone/>
            </a:pPr>
            <a:r>
              <a:rPr lang="hr-HR" sz="4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3. Operativni menadžment</a:t>
            </a:r>
          </a:p>
          <a:p>
            <a:r>
              <a:rPr lang="hr-HR" sz="4200" dirty="0"/>
              <a:t>Provodi svakodnevne aktivnosti</a:t>
            </a:r>
          </a:p>
          <a:p>
            <a:r>
              <a:rPr lang="hr-HR" sz="4200" dirty="0"/>
              <a:t>Odgovoran je za izvršavanje zadataka i ciljeva</a:t>
            </a:r>
          </a:p>
        </p:txBody>
      </p:sp>
    </p:spTree>
    <p:extLst>
      <p:ext uri="{BB962C8B-B14F-4D97-AF65-F5344CB8AC3E}">
        <p14:creationId xmlns:p14="http://schemas.microsoft.com/office/powerpoint/2010/main" val="2961901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4030E1-A427-FC09-FEBD-B83762CF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948" y="2592324"/>
            <a:ext cx="3858104" cy="1207008"/>
          </a:xfrm>
        </p:spPr>
        <p:txBody>
          <a:bodyPr/>
          <a:lstStyle/>
          <a:p>
            <a:r>
              <a:rPr lang="hr-HR" cap="none" dirty="0"/>
              <a:t>Hvala na pozornosti!</a:t>
            </a:r>
          </a:p>
        </p:txBody>
      </p:sp>
    </p:spTree>
    <p:extLst>
      <p:ext uri="{BB962C8B-B14F-4D97-AF65-F5344CB8AC3E}">
        <p14:creationId xmlns:p14="http://schemas.microsoft.com/office/powerpoint/2010/main" val="3495438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og od drveta">
  <a:themeElements>
    <a:clrScheme name="Slog od drvet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log od drvet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log od drvet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Slog od drveta</Template>
  <TotalTime>39</TotalTime>
  <Words>244</Words>
  <Application>Microsoft Office PowerPoint</Application>
  <PresentationFormat>Prikaz na zaslonu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5" baseType="lpstr">
      <vt:lpstr>Calibri</vt:lpstr>
      <vt:lpstr>Rockwell</vt:lpstr>
      <vt:lpstr>Rockwell Condensed</vt:lpstr>
      <vt:lpstr>Rockwell Extra Bold</vt:lpstr>
      <vt:lpstr>Wingdings</vt:lpstr>
      <vt:lpstr>Slog od drveta</vt:lpstr>
      <vt:lpstr>Funkcije menadžmenta</vt:lpstr>
      <vt:lpstr>Menadžment kao proces</vt:lpstr>
      <vt:lpstr>Resursi u procesu menadžmenta udžbenik str.138</vt:lpstr>
      <vt:lpstr>Resursi u procesu menadžmenta</vt:lpstr>
      <vt:lpstr>Pet temeljnih funkcija menadžmenta</vt:lpstr>
      <vt:lpstr>Pet temeljnih funkcija menadžmenta</vt:lpstr>
      <vt:lpstr>Razine menadžmenta</vt:lpstr>
      <vt:lpstr>Razine menadžmenta</vt:lpstr>
      <vt:lpstr>Hvala na pozornosti!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Marina Juriša</cp:lastModifiedBy>
  <cp:revision>9</cp:revision>
  <dcterms:created xsi:type="dcterms:W3CDTF">2013-01-27T09:14:16Z</dcterms:created>
  <dcterms:modified xsi:type="dcterms:W3CDTF">2026-06-10T15:53:04Z</dcterms:modified>
  <cp:category/>
</cp:coreProperties>
</file>